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9" r:id="rId2"/>
    <p:sldId id="260" r:id="rId3"/>
    <p:sldId id="306" r:id="rId4"/>
    <p:sldId id="258" r:id="rId5"/>
    <p:sldId id="263" r:id="rId6"/>
    <p:sldId id="261" r:id="rId7"/>
    <p:sldId id="270" r:id="rId8"/>
    <p:sldId id="271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79" r:id="rId17"/>
    <p:sldId id="281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3" r:id="rId27"/>
    <p:sldId id="262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305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22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CDD3-D267-4FC5-A4DC-E9E84A4D16D7}" type="datetimeFigureOut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150C-E5E1-4292-B799-B9667D024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0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56BD-CABE-44CD-AD30-C0064F87FCD2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38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064E-A4D4-42E0-B5B5-1D267819F118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66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5EB6-8F19-4E36-A074-4B344946C8A3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86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3F7E-5163-4D7B-B8CB-A29A9F49C74F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76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8B92-7B01-4CB6-BAC1-9704A3BAEA10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30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8CFA-57CD-4194-8593-39E14BCB0A83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73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621D-9625-45E0-9F6B-09BE43CBF249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58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662B-4CB6-4BD5-90BD-1A0560BAC112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38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3008-D4FF-4CCB-B3F7-D153AE0A4A3E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71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D644-FB71-4974-8F5B-E93315FD30BD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01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80C-EAAC-4BE3-80E5-A2957F146B6C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5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15A44-6EC9-4D17-A16C-A0D610FDA220}" type="datetime1">
              <a:rPr kumimoji="1" lang="ja-JP" altLang="en-US" smtClean="0"/>
              <a:t>2016/12/22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3FD9-B23D-4620-8805-DEB8CC87A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5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9.png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emf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248" y="1798945"/>
            <a:ext cx="8947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/>
              <a:t>大地震の</a:t>
            </a:r>
            <a:r>
              <a:rPr lang="ja-JP" altLang="en-US" sz="4400" dirty="0" smtClean="0"/>
              <a:t>地震波と静的</a:t>
            </a:r>
            <a:r>
              <a:rPr lang="ja-JP" altLang="en-US" sz="4400" dirty="0"/>
              <a:t>な地殻歪</a:t>
            </a:r>
            <a:r>
              <a:rPr lang="ja-JP" altLang="en-US" sz="4400"/>
              <a:t>変化</a:t>
            </a:r>
            <a:r>
              <a:rPr lang="ja-JP" altLang="en-US" sz="4400" smtClean="0"/>
              <a:t>が</a:t>
            </a:r>
            <a:r>
              <a:rPr lang="ja-JP" altLang="en-US" sz="4400" dirty="0" smtClean="0"/>
              <a:t>もたらす</a:t>
            </a:r>
            <a:r>
              <a:rPr lang="ja-JP" altLang="en-US" sz="4400" dirty="0"/>
              <a:t>地</a:t>
            </a:r>
            <a:r>
              <a:rPr lang="ja-JP" altLang="en-US" sz="4400" smtClean="0"/>
              <a:t>下水</a:t>
            </a:r>
            <a:r>
              <a:rPr lang="ja-JP" altLang="en-US" sz="4400" dirty="0"/>
              <a:t>変動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178204" y="414908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3600" dirty="0"/>
              <a:t>北川</a:t>
            </a:r>
            <a:r>
              <a:rPr lang="ja-JP" altLang="en-US" sz="3600" dirty="0" smtClean="0"/>
              <a:t>有一</a:t>
            </a:r>
            <a:endParaRPr lang="en-US" altLang="ja-JP" sz="3600" dirty="0" smtClean="0"/>
          </a:p>
          <a:p>
            <a:pPr algn="ctr"/>
            <a:r>
              <a:rPr lang="ja-JP" altLang="en-US" sz="2800" dirty="0" smtClean="0"/>
              <a:t>産業</a:t>
            </a:r>
            <a:r>
              <a:rPr lang="ja-JP" altLang="en-US" sz="2800" dirty="0"/>
              <a:t>技術総合</a:t>
            </a:r>
            <a:r>
              <a:rPr lang="ja-JP" altLang="en-US" sz="2800" dirty="0" smtClean="0"/>
              <a:t>研究所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活断層</a:t>
            </a:r>
            <a:r>
              <a:rPr lang="ja-JP" altLang="en-US" sz="2800" dirty="0"/>
              <a:t>・火山研究</a:t>
            </a:r>
            <a:r>
              <a:rPr lang="ja-JP" altLang="en-US" sz="2800" dirty="0" smtClean="0"/>
              <a:t>部門</a:t>
            </a:r>
            <a:endParaRPr lang="en-US" altLang="ja-JP" sz="2800" dirty="0" smtClean="0"/>
          </a:p>
          <a:p>
            <a:pPr algn="ctr"/>
            <a:r>
              <a:rPr lang="ja-JP" altLang="en-US" sz="2800" dirty="0"/>
              <a:t>地震地下水研究グループ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主任</a:t>
            </a:r>
            <a:r>
              <a:rPr lang="ja-JP" altLang="en-US" sz="2800" dirty="0"/>
              <a:t>研究員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202344" y="332656"/>
            <a:ext cx="3272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第１３回</a:t>
            </a:r>
            <a:r>
              <a:rPr lang="ja-JP" altLang="en-US" sz="2400" dirty="0" err="1"/>
              <a:t>ちか</a:t>
            </a:r>
            <a:r>
              <a:rPr lang="ja-JP" altLang="en-US" sz="2400" dirty="0"/>
              <a:t>すい</a:t>
            </a:r>
            <a:r>
              <a:rPr lang="ja-JP" altLang="en-US" sz="2400" dirty="0" smtClean="0"/>
              <a:t>ネット</a:t>
            </a:r>
            <a:endParaRPr lang="en-US" altLang="ja-JP" sz="2400" dirty="0" smtClean="0"/>
          </a:p>
          <a:p>
            <a:r>
              <a:rPr lang="ja-JP" altLang="en-US" sz="2400" dirty="0"/>
              <a:t>平成</a:t>
            </a:r>
            <a:r>
              <a:rPr lang="en-US" altLang="ja-JP" sz="2400" dirty="0"/>
              <a:t>28</a:t>
            </a:r>
            <a:r>
              <a:rPr lang="ja-JP" altLang="en-US" sz="2400" dirty="0"/>
              <a:t>年</a:t>
            </a:r>
            <a:r>
              <a:rPr lang="en-US" altLang="ja-JP" sz="2400" dirty="0"/>
              <a:t>11</a:t>
            </a:r>
            <a:r>
              <a:rPr lang="ja-JP" altLang="en-US" sz="2400" dirty="0"/>
              <a:t>月</a:t>
            </a:r>
            <a:r>
              <a:rPr lang="en-US" altLang="ja-JP" sz="2400" dirty="0"/>
              <a:t>26</a:t>
            </a:r>
            <a:r>
              <a:rPr lang="ja-JP" altLang="en-US" sz="2400" dirty="0"/>
              <a:t>日（土）</a:t>
            </a:r>
          </a:p>
        </p:txBody>
      </p:sp>
    </p:spTree>
    <p:extLst>
      <p:ext uri="{BB962C8B-B14F-4D97-AF65-F5344CB8AC3E}">
        <p14:creationId xmlns:p14="http://schemas.microsoft.com/office/powerpoint/2010/main" val="10156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76200"/>
            <a:ext cx="8763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産</a:t>
            </a:r>
            <a:r>
              <a:rPr lang="ja-JP" altLang="en-US" sz="3600" dirty="0" smtClean="0"/>
              <a:t>総研の地下水</a:t>
            </a:r>
            <a:r>
              <a:rPr lang="ja-JP" altLang="en-US" sz="3600" dirty="0"/>
              <a:t>等</a:t>
            </a:r>
            <a:r>
              <a:rPr lang="ja-JP" altLang="en-US" sz="3600" dirty="0" smtClean="0"/>
              <a:t>総合観測網</a:t>
            </a:r>
            <a:endParaRPr lang="en-US" altLang="ja-JP" sz="3600" dirty="0" smtClean="0"/>
          </a:p>
          <a:p>
            <a:r>
              <a:rPr lang="ja-JP" altLang="en-US" sz="3600" dirty="0" smtClean="0"/>
              <a:t>（</a:t>
            </a:r>
            <a:r>
              <a:rPr lang="en-US" altLang="ja-JP" sz="3600" dirty="0" smtClean="0"/>
              <a:t>2010</a:t>
            </a:r>
            <a:r>
              <a:rPr lang="ja-JP" altLang="en-US" sz="3600" dirty="0" smtClean="0"/>
              <a:t>年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月時点）</a:t>
            </a:r>
            <a:endParaRPr lang="en-US" altLang="ja-JP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10525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9800000">
            <a:off x="3149600" y="5791200"/>
            <a:ext cx="172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FF9900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rPr>
              <a:t>Nankai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9200000">
            <a:off x="4433888" y="5029200"/>
            <a:ext cx="2119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FF9900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rPr>
              <a:t>Tonankai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8900000">
            <a:off x="6032500" y="4068763"/>
            <a:ext cx="1511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FF9900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rPr>
              <a:t>Tokai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411760" y="4005067"/>
            <a:ext cx="3600451" cy="2011364"/>
            <a:chOff x="1569" y="2544"/>
            <a:chExt cx="2268" cy="1267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024" y="2544"/>
              <a:ext cx="240" cy="24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rgbClr val="0033CC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281" y="2784"/>
              <a:ext cx="5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800" b="1" dirty="0">
                  <a:solidFill>
                    <a:srgbClr val="0033CC"/>
                  </a:solidFill>
                </a:rPr>
                <a:t>ANO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3216" y="2736"/>
              <a:ext cx="144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569" y="3216"/>
              <a:ext cx="240" cy="24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rgbClr val="0033CC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861" y="3481"/>
              <a:ext cx="4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800" b="1" dirty="0">
                  <a:solidFill>
                    <a:srgbClr val="0033CC"/>
                  </a:solidFill>
                </a:rPr>
                <a:t>SSK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1761" y="3408"/>
              <a:ext cx="159" cy="159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595840" y="1484784"/>
            <a:ext cx="34163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</a:rPr>
              <a:t>地下水位（水圧）・地殻歪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8740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78904"/>
            <a:ext cx="2088232" cy="6858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観測結果</a:t>
            </a:r>
            <a:endParaRPr lang="en-US" altLang="ja-JP" sz="36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67868"/>
            <a:ext cx="1120297" cy="125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043608" y="6453336"/>
            <a:ext cx="69127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0.002-0.1 Hz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500–10</a:t>
            </a:r>
            <a:r>
              <a:rPr lang="ja-JP" altLang="en-US" sz="2000" dirty="0" smtClean="0">
                <a:latin typeface="+mn-ea"/>
              </a:rPr>
              <a:t>秒）のバンドパスフィルターを掛けた結果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65480" y="98072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体積</a:t>
            </a:r>
            <a:r>
              <a:rPr lang="ja-JP" altLang="en-US" sz="2400" dirty="0" smtClean="0"/>
              <a:t>歪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65480" y="20608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地下水圧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65480" y="29969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地下水圧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65480" y="39754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地下水圧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65480" y="48691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地下水位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4088" y="116632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70C0"/>
                </a:solidFill>
              </a:rPr>
              <a:t>地下水圧は水位（水柱の高さ）</a:t>
            </a:r>
            <a:r>
              <a:rPr lang="ja-JP" altLang="en-US" sz="2000" dirty="0">
                <a:solidFill>
                  <a:srgbClr val="0070C0"/>
                </a:solidFill>
              </a:rPr>
              <a:t>に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換算して使用している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5019"/>
            <a:ext cx="4379913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385019"/>
            <a:ext cx="4408487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60648"/>
            <a:ext cx="3096344" cy="6858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周波数解析</a:t>
            </a:r>
            <a:endParaRPr lang="en-US" altLang="ja-JP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79712" y="92335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体積</a:t>
            </a:r>
            <a:r>
              <a:rPr lang="ja-JP" altLang="en-US" sz="2400" dirty="0" smtClean="0"/>
              <a:t>歪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5670" y="9233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地下水圧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7864" y="5097378"/>
            <a:ext cx="4463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黒色：地震時のデータ</a:t>
            </a:r>
            <a:endParaRPr kumimoji="1" lang="en-US" altLang="ja-JP" sz="2000" dirty="0" smtClean="0"/>
          </a:p>
          <a:p>
            <a:r>
              <a:rPr kumimoji="1" lang="ja-JP" altLang="en-US" sz="2000" dirty="0" smtClean="0">
                <a:solidFill>
                  <a:schemeClr val="bg1">
                    <a:lumMod val="50000"/>
                  </a:schemeClr>
                </a:solidFill>
              </a:rPr>
              <a:t>灰色：１日前のデータ（バックグラウンド）</a:t>
            </a:r>
            <a:endParaRPr kumimoji="1" lang="ja-JP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28993" y="1772816"/>
            <a:ext cx="6055375" cy="4824536"/>
            <a:chOff x="1828993" y="1772816"/>
            <a:chExt cx="6055375" cy="482453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828993" y="5766355"/>
              <a:ext cx="59618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solidFill>
                    <a:srgbClr val="FF0000"/>
                  </a:solidFill>
                </a:rPr>
                <a:t>地震波に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よるシグナルは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0.002-0.1 Hz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の範囲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（特に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0.004-0.006 Hz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と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0.03-0.06 Hz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付近）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2051720" y="1844824"/>
              <a:ext cx="1440160" cy="10801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444208" y="1772816"/>
              <a:ext cx="1440160" cy="10801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8071930" y="48598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ja-JP" altLang="en-US" dirty="0" smtClean="0"/>
              <a:t>秒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12160" y="485986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1000</a:t>
            </a:r>
            <a:r>
              <a:rPr kumimoji="1" lang="ja-JP" altLang="en-US" dirty="0" smtClean="0"/>
              <a:t>秒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07434" y="479715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ja-JP" altLang="en-US" dirty="0" smtClean="0"/>
              <a:t>秒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47664" y="479715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1000</a:t>
            </a:r>
            <a:r>
              <a:rPr kumimoji="1" lang="ja-JP" altLang="en-US" dirty="0" smtClean="0"/>
              <a:t>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1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6632"/>
            <a:ext cx="3948112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140968"/>
            <a:ext cx="3948112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6632"/>
            <a:ext cx="39481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40968"/>
            <a:ext cx="3948113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288"/>
            <a:ext cx="91440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地下水位・水圧の</a:t>
            </a:r>
            <a:r>
              <a:rPr lang="ja-JP" altLang="en-US" sz="3600" dirty="0"/>
              <a:t>体積</a:t>
            </a:r>
            <a:r>
              <a:rPr lang="ja-JP" altLang="en-US" sz="3600" dirty="0" smtClean="0"/>
              <a:t>歪への応答特性</a:t>
            </a:r>
            <a:endParaRPr lang="en-US" altLang="ja-JP" sz="3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07995" y="612666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水圧（密閉井戸）</a:t>
            </a:r>
            <a:endParaRPr lang="en-US" altLang="ja-JP" sz="20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07995" y="3639120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水圧（密閉井戸）</a:t>
            </a:r>
            <a:endParaRPr lang="en-US" altLang="ja-JP" sz="20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020272" y="612666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水圧（密閉井戸）</a:t>
            </a:r>
            <a:endParaRPr lang="en-US" altLang="ja-JP" sz="20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020272" y="3639120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水位（開放井戸）</a:t>
            </a:r>
            <a:endParaRPr lang="en-US" altLang="ja-JP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44408" y="4005064"/>
            <a:ext cx="89959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振幅は</a:t>
            </a:r>
            <a:r>
              <a:rPr kumimoji="1" lang="ja-JP" altLang="en-US" dirty="0" smtClean="0">
                <a:solidFill>
                  <a:srgbClr val="FF0000"/>
                </a:solidFill>
              </a:rPr>
              <a:t>他よ</a:t>
            </a:r>
            <a:r>
              <a:rPr lang="ja-JP" altLang="en-US" dirty="0" smtClean="0">
                <a:solidFill>
                  <a:srgbClr val="FF0000"/>
                </a:solidFill>
              </a:rPr>
              <a:t>り２ケタ</a:t>
            </a:r>
            <a:r>
              <a:rPr kumimoji="1" lang="ja-JP" altLang="en-US" dirty="0" smtClean="0">
                <a:solidFill>
                  <a:srgbClr val="FF0000"/>
                </a:solidFill>
              </a:rPr>
              <a:t>小さい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7864" y="652534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赤色は推定の信頼度が高い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0" y="87288"/>
            <a:ext cx="91440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地下水</a:t>
            </a:r>
            <a:r>
              <a:rPr lang="ja-JP" altLang="en-US" sz="3600" dirty="0" smtClean="0"/>
              <a:t>位・水圧の</a:t>
            </a:r>
            <a:r>
              <a:rPr lang="ja-JP" altLang="en-US" sz="3600" dirty="0"/>
              <a:t>体積</a:t>
            </a:r>
            <a:r>
              <a:rPr lang="ja-JP" altLang="en-US" sz="3600" dirty="0" smtClean="0"/>
              <a:t>歪への応答特性</a:t>
            </a:r>
            <a:endParaRPr lang="en-US" altLang="ja-JP" sz="360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27248" y="1130300"/>
            <a:ext cx="807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/>
            <a:r>
              <a:rPr lang="ja-JP" altLang="en-US" dirty="0">
                <a:latin typeface="+mn-ea"/>
                <a:ea typeface="+mn-ea"/>
              </a:rPr>
              <a:t>・</a:t>
            </a:r>
            <a:r>
              <a:rPr lang="en-US" altLang="ja-JP" dirty="0" smtClean="0">
                <a:latin typeface="+mn-ea"/>
                <a:ea typeface="+mn-ea"/>
              </a:rPr>
              <a:t>ANO1</a:t>
            </a:r>
            <a:r>
              <a:rPr lang="ja-JP" altLang="en-US" dirty="0" smtClean="0">
                <a:latin typeface="+mn-ea"/>
                <a:ea typeface="+mn-ea"/>
              </a:rPr>
              <a:t>と</a:t>
            </a:r>
            <a:r>
              <a:rPr lang="en-US" altLang="ja-JP" dirty="0" smtClean="0">
                <a:latin typeface="+mn-ea"/>
                <a:ea typeface="+mn-ea"/>
              </a:rPr>
              <a:t>SSK1</a:t>
            </a:r>
            <a:r>
              <a:rPr lang="ja-JP" altLang="en-US" dirty="0" smtClean="0">
                <a:latin typeface="+mn-ea"/>
                <a:ea typeface="+mn-ea"/>
              </a:rPr>
              <a:t>の水圧（密閉井戸）</a:t>
            </a:r>
            <a:endParaRPr lang="en-US" altLang="ja-JP" dirty="0" smtClean="0">
              <a:latin typeface="+mn-ea"/>
              <a:ea typeface="+mn-ea"/>
            </a:endParaRPr>
          </a:p>
          <a:p>
            <a:pPr marL="0" indent="0"/>
            <a:r>
              <a:rPr lang="ja-JP" altLang="en-US" dirty="0">
                <a:latin typeface="+mn-ea"/>
                <a:ea typeface="+mn-ea"/>
              </a:rPr>
              <a:t>　</a:t>
            </a:r>
            <a:r>
              <a:rPr lang="ja-JP" altLang="en-US" dirty="0" smtClean="0">
                <a:latin typeface="+mn-ea"/>
                <a:ea typeface="+mn-ea"/>
              </a:rPr>
              <a:t>高周波側で、振幅は小さくなり、位相は少し遅れる</a:t>
            </a:r>
            <a:endParaRPr lang="en-US" altLang="ja-JP" dirty="0" smtClean="0">
              <a:latin typeface="+mn-ea"/>
              <a:ea typeface="+mn-ea"/>
            </a:endParaRPr>
          </a:p>
          <a:p>
            <a:pPr marL="0" indent="0"/>
            <a:endParaRPr lang="en-US" altLang="ja-JP" dirty="0">
              <a:latin typeface="+mn-ea"/>
              <a:ea typeface="+mn-ea"/>
            </a:endParaRPr>
          </a:p>
          <a:p>
            <a:pPr marL="0" indent="0"/>
            <a:r>
              <a:rPr lang="ja-JP" altLang="en-US" dirty="0" smtClean="0">
                <a:latin typeface="+mn-ea"/>
                <a:ea typeface="+mn-ea"/>
              </a:rPr>
              <a:t>・</a:t>
            </a:r>
            <a:r>
              <a:rPr lang="en-US" altLang="ja-JP" dirty="0" smtClean="0">
                <a:latin typeface="+mn-ea"/>
                <a:ea typeface="+mn-ea"/>
              </a:rPr>
              <a:t>ANO2</a:t>
            </a:r>
            <a:r>
              <a:rPr lang="ja-JP" altLang="en-US" dirty="0" smtClean="0">
                <a:latin typeface="+mn-ea"/>
                <a:ea typeface="+mn-ea"/>
              </a:rPr>
              <a:t>の水圧（密閉井戸）</a:t>
            </a:r>
            <a:endParaRPr lang="en-US" altLang="ja-JP" dirty="0" smtClean="0">
              <a:latin typeface="+mn-ea"/>
              <a:ea typeface="+mn-ea"/>
            </a:endParaRPr>
          </a:p>
          <a:p>
            <a:pPr marL="0" indent="0"/>
            <a:r>
              <a:rPr lang="ja-JP" altLang="en-US" dirty="0" smtClean="0">
                <a:latin typeface="+mn-ea"/>
                <a:ea typeface="+mn-ea"/>
              </a:rPr>
              <a:t>　ほぼ一定の振幅で、位相遅れは小さい</a:t>
            </a:r>
            <a:endParaRPr lang="en-US" altLang="ja-JP" dirty="0" smtClean="0">
              <a:latin typeface="+mn-ea"/>
              <a:ea typeface="+mn-ea"/>
            </a:endParaRPr>
          </a:p>
          <a:p>
            <a:pPr marL="0" indent="0"/>
            <a:endParaRPr lang="en-US" altLang="ja-JP" dirty="0">
              <a:latin typeface="+mn-ea"/>
              <a:ea typeface="+mn-ea"/>
            </a:endParaRPr>
          </a:p>
          <a:p>
            <a:pPr marL="0" indent="0"/>
            <a:r>
              <a:rPr lang="ja-JP" altLang="en-US" dirty="0" smtClean="0">
                <a:latin typeface="+mn-ea"/>
                <a:ea typeface="+mn-ea"/>
              </a:rPr>
              <a:t>・</a:t>
            </a:r>
            <a:r>
              <a:rPr lang="en-US" altLang="ja-JP" dirty="0" smtClean="0">
                <a:latin typeface="+mn-ea"/>
                <a:ea typeface="+mn-ea"/>
              </a:rPr>
              <a:t>SSK2</a:t>
            </a:r>
            <a:r>
              <a:rPr lang="ja-JP" altLang="en-US" dirty="0" smtClean="0">
                <a:latin typeface="+mn-ea"/>
                <a:ea typeface="+mn-ea"/>
              </a:rPr>
              <a:t>の水位（</a:t>
            </a:r>
            <a:r>
              <a:rPr lang="ja-JP" altLang="en-US" dirty="0">
                <a:latin typeface="+mn-ea"/>
                <a:ea typeface="+mn-ea"/>
              </a:rPr>
              <a:t>開放</a:t>
            </a:r>
            <a:r>
              <a:rPr lang="ja-JP" altLang="en-US" dirty="0" smtClean="0">
                <a:latin typeface="+mn-ea"/>
                <a:ea typeface="+mn-ea"/>
              </a:rPr>
              <a:t>井戸）</a:t>
            </a:r>
            <a:r>
              <a:rPr lang="en-US" altLang="ja-JP" dirty="0" smtClean="0">
                <a:latin typeface="+mn-ea"/>
                <a:ea typeface="+mn-ea"/>
              </a:rPr>
              <a:t> </a:t>
            </a:r>
          </a:p>
          <a:p>
            <a:pPr marL="0" indent="0"/>
            <a:r>
              <a:rPr lang="ja-JP" altLang="en-US" dirty="0" smtClean="0">
                <a:latin typeface="+mn-ea"/>
                <a:ea typeface="+mn-ea"/>
              </a:rPr>
              <a:t>　振幅は非常に小さく、位相は大きく遅れる</a:t>
            </a:r>
            <a:endParaRPr lang="en-US" altLang="ja-JP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58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3" y="907182"/>
            <a:ext cx="4446588" cy="56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22626"/>
              </p:ext>
            </p:extLst>
          </p:nvPr>
        </p:nvGraphicFramePr>
        <p:xfrm>
          <a:off x="4889365" y="2785120"/>
          <a:ext cx="4460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1" r:id="rId4" imgW="215900" imgH="203200" progId="Equation.3">
                  <p:embed/>
                </p:oleObj>
              </mc:Choice>
              <mc:Fallback>
                <p:oleObj r:id="rId4" imgW="21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365" y="2785120"/>
                        <a:ext cx="4460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232637" y="2708920"/>
            <a:ext cx="3225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密閉井戸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体積歪変化による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密閉</a:t>
            </a:r>
            <a:r>
              <a:rPr lang="ja-JP" altLang="en-US" dirty="0">
                <a:latin typeface="+mn-ea"/>
              </a:rPr>
              <a:t>井戸</a:t>
            </a:r>
            <a:r>
              <a:rPr lang="ja-JP" altLang="en-US" dirty="0" smtClean="0">
                <a:latin typeface="+mn-ea"/>
              </a:rPr>
              <a:t>の地下水圧</a:t>
            </a:r>
            <a:endParaRPr lang="en-US" altLang="ja-JP" dirty="0">
              <a:latin typeface="+mn-ea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802832" y="1095127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u="sng" dirty="0" smtClean="0"/>
              <a:t>要点：水の弾性変形</a:t>
            </a:r>
            <a:endParaRPr lang="en-US" altLang="ja-JP" sz="2400" u="sng" dirty="0" smtClean="0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76456"/>
              </p:ext>
            </p:extLst>
          </p:nvPr>
        </p:nvGraphicFramePr>
        <p:xfrm>
          <a:off x="4932040" y="1673622"/>
          <a:ext cx="21002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" name="数式" r:id="rId6" imgW="838080" imgH="241200" progId="Equation.3">
                  <p:embed/>
                </p:oleObj>
              </mc:Choice>
              <mc:Fallback>
                <p:oleObj name="数式" r:id="rId6" imgW="838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673622"/>
                        <a:ext cx="2100263" cy="603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239072" y="3284984"/>
            <a:ext cx="39049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+mn-ea"/>
              </a:rPr>
              <a:t>:</a:t>
            </a:r>
            <a:r>
              <a:rPr lang="ja-JP" altLang="en-US" dirty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井戸</a:t>
            </a:r>
            <a:r>
              <a:rPr lang="en-US" altLang="ja-JP" dirty="0">
                <a:latin typeface="+mn-ea"/>
              </a:rPr>
              <a:t>-</a:t>
            </a:r>
            <a:r>
              <a:rPr lang="ja-JP" altLang="en-US" dirty="0">
                <a:latin typeface="+mn-ea"/>
              </a:rPr>
              <a:t>帯</a:t>
            </a:r>
            <a:r>
              <a:rPr lang="ja-JP" altLang="en-US" dirty="0" smtClean="0">
                <a:latin typeface="+mn-ea"/>
              </a:rPr>
              <a:t>水層間の水の流入出による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密閉</a:t>
            </a:r>
            <a:r>
              <a:rPr lang="ja-JP" altLang="en-US" dirty="0">
                <a:latin typeface="+mn-ea"/>
              </a:rPr>
              <a:t>井戸</a:t>
            </a:r>
            <a:r>
              <a:rPr lang="ja-JP" altLang="en-US" dirty="0" smtClean="0">
                <a:latin typeface="+mn-ea"/>
              </a:rPr>
              <a:t>の地下水圧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66241"/>
              </p:ext>
            </p:extLst>
          </p:nvPr>
        </p:nvGraphicFramePr>
        <p:xfrm>
          <a:off x="4921250" y="3297362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3" name="数式" r:id="rId8" imgW="190440" imgH="241200" progId="Equation.3">
                  <p:embed/>
                </p:oleObj>
              </mc:Choice>
              <mc:Fallback>
                <p:oleObj name="数式" r:id="rId8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3297362"/>
                        <a:ext cx="381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831566"/>
              </p:ext>
            </p:extLst>
          </p:nvPr>
        </p:nvGraphicFramePr>
        <p:xfrm>
          <a:off x="4918075" y="2348880"/>
          <a:ext cx="392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" name="数式" r:id="rId10" imgW="190440" imgH="228600" progId="Equation.3">
                  <p:embed/>
                </p:oleObj>
              </mc:Choice>
              <mc:Fallback>
                <p:oleObj name="数式" r:id="rId10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2348880"/>
                        <a:ext cx="3921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234869" y="2345610"/>
            <a:ext cx="2379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密閉</a:t>
            </a:r>
            <a:r>
              <a:rPr lang="ja-JP" altLang="en-US" dirty="0">
                <a:latin typeface="+mn-ea"/>
              </a:rPr>
              <a:t>井戸</a:t>
            </a:r>
            <a:r>
              <a:rPr lang="ja-JP" altLang="en-US" dirty="0" smtClean="0">
                <a:latin typeface="+mn-ea"/>
              </a:rPr>
              <a:t>の地下水圧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88788"/>
              </p:ext>
            </p:extLst>
          </p:nvPr>
        </p:nvGraphicFramePr>
        <p:xfrm>
          <a:off x="5002113" y="4077072"/>
          <a:ext cx="21621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" name="数式" r:id="rId12" imgW="863280" imgH="228600" progId="Equation.3">
                  <p:embed/>
                </p:oleObj>
              </mc:Choice>
              <mc:Fallback>
                <p:oleObj name="数式" r:id="rId12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113" y="4077072"/>
                        <a:ext cx="2162175" cy="571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220072" y="5651956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 smtClean="0">
                <a:latin typeface="+mn-ea"/>
              </a:rPr>
              <a:t>: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 err="1" smtClean="0">
                <a:latin typeface="+mn-ea"/>
              </a:rPr>
              <a:t>Skempton</a:t>
            </a:r>
            <a:r>
              <a:rPr lang="ja-JP" altLang="en-US" dirty="0" smtClean="0">
                <a:latin typeface="+mn-ea"/>
              </a:rPr>
              <a:t>係数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66645"/>
              </p:ext>
            </p:extLst>
          </p:nvPr>
        </p:nvGraphicFramePr>
        <p:xfrm>
          <a:off x="4898504" y="5691088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" name="数式" r:id="rId14" imgW="152280" imgH="164880" progId="Equation.3">
                  <p:embed/>
                </p:oleObj>
              </mc:Choice>
              <mc:Fallback>
                <p:oleObj name="数式" r:id="rId1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04" y="5691088"/>
                        <a:ext cx="30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220072" y="5086925"/>
            <a:ext cx="358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+mn-ea"/>
              </a:rPr>
              <a:t>: </a:t>
            </a:r>
            <a:r>
              <a:rPr lang="ja-JP" altLang="en-US" dirty="0">
                <a:latin typeface="+mn-ea"/>
              </a:rPr>
              <a:t>帯水層</a:t>
            </a:r>
            <a:r>
              <a:rPr lang="ja-JP" altLang="en-US" dirty="0" smtClean="0">
                <a:latin typeface="+mn-ea"/>
              </a:rPr>
              <a:t>の非排水条件下での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体積弾性率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10961"/>
              </p:ext>
            </p:extLst>
          </p:nvPr>
        </p:nvGraphicFramePr>
        <p:xfrm>
          <a:off x="4860032" y="5112549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7" name="数式" r:id="rId16" imgW="215640" imgH="228600" progId="Equation.3">
                  <p:embed/>
                </p:oleObj>
              </mc:Choice>
              <mc:Fallback>
                <p:oleObj name="数式" r:id="rId16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112549"/>
                        <a:ext cx="431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739521"/>
              </p:ext>
            </p:extLst>
          </p:nvPr>
        </p:nvGraphicFramePr>
        <p:xfrm>
          <a:off x="4860032" y="6097736"/>
          <a:ext cx="374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8" r:id="rId18" imgW="190500" imgH="177800" progId="Equation.3">
                  <p:embed/>
                </p:oleObj>
              </mc:Choice>
              <mc:Fallback>
                <p:oleObj r:id="rId18" imgW="190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6097736"/>
                        <a:ext cx="3746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5220072" y="6021536"/>
            <a:ext cx="3925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井戸</a:t>
            </a:r>
            <a:r>
              <a:rPr lang="en-US" altLang="ja-JP" dirty="0">
                <a:latin typeface="+mn-ea"/>
              </a:rPr>
              <a:t>-</a:t>
            </a:r>
            <a:r>
              <a:rPr lang="ja-JP" altLang="en-US" dirty="0" smtClean="0">
                <a:latin typeface="+mn-ea"/>
              </a:rPr>
              <a:t>帯水層システムの体積歪変化</a:t>
            </a:r>
            <a:endParaRPr lang="en-US" altLang="ja-JP" dirty="0">
              <a:latin typeface="+mn-ea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220072" y="4714235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+mn-ea"/>
              </a:rPr>
              <a:t>: </a:t>
            </a:r>
            <a:r>
              <a:rPr lang="ja-JP" altLang="en-US" dirty="0">
                <a:latin typeface="+mn-ea"/>
              </a:rPr>
              <a:t>帯水層</a:t>
            </a:r>
            <a:r>
              <a:rPr lang="ja-JP" altLang="en-US" dirty="0" smtClean="0">
                <a:latin typeface="+mn-ea"/>
              </a:rPr>
              <a:t>の間隙水圧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419551"/>
              </p:ext>
            </p:extLst>
          </p:nvPr>
        </p:nvGraphicFramePr>
        <p:xfrm>
          <a:off x="4880670" y="4740355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9" name="数式" r:id="rId20" imgW="177480" imgH="228600" progId="Equation.3">
                  <p:embed/>
                </p:oleObj>
              </mc:Choice>
              <mc:Fallback>
                <p:oleObj name="数式" r:id="rId2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670" y="4740355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正方形/長方形 35"/>
          <p:cNvSpPr/>
          <p:nvPr/>
        </p:nvSpPr>
        <p:spPr>
          <a:xfrm>
            <a:off x="5724128" y="1700808"/>
            <a:ext cx="504056" cy="5040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588224" y="1700808"/>
            <a:ext cx="432048" cy="5040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07504" y="76200"/>
            <a:ext cx="8928992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密閉井戸の地下水位の歪への応答の定式化</a:t>
            </a:r>
            <a:endParaRPr lang="en-US" altLang="ja-JP" sz="3600" dirty="0">
              <a:ea typeface="ＭＳ 明朝" pitchFamily="17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98217" y="645572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多孔質弾性論に基づいて考える</a:t>
            </a:r>
            <a:endParaRPr kumimoji="1" lang="ja-JP" altLang="en-US" sz="2400" dirty="0"/>
          </a:p>
        </p:txBody>
      </p:sp>
      <p:sp>
        <p:nvSpPr>
          <p:cNvPr id="39" name="正方形/長方形 38"/>
          <p:cNvSpPr/>
          <p:nvPr/>
        </p:nvSpPr>
        <p:spPr>
          <a:xfrm>
            <a:off x="4860032" y="2780928"/>
            <a:ext cx="421856" cy="4320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860032" y="3284984"/>
            <a:ext cx="432048" cy="5040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75338"/>
              </p:ext>
            </p:extLst>
          </p:nvPr>
        </p:nvGraphicFramePr>
        <p:xfrm>
          <a:off x="1037213" y="3573016"/>
          <a:ext cx="19399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" name="数式" r:id="rId3" imgW="774360" imgH="457200" progId="Equation.3">
                  <p:embed/>
                </p:oleObj>
              </mc:Choice>
              <mc:Fallback>
                <p:oleObj name="数式" r:id="rId3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213" y="3573016"/>
                        <a:ext cx="1939925" cy="1143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53237" y="4797152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 smtClean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井戸</a:t>
            </a:r>
            <a:r>
              <a:rPr lang="en-US" altLang="ja-JP" dirty="0">
                <a:latin typeface="+mn-ea"/>
              </a:rPr>
              <a:t>-</a:t>
            </a:r>
            <a:r>
              <a:rPr lang="ja-JP" altLang="en-US" dirty="0">
                <a:latin typeface="+mn-ea"/>
              </a:rPr>
              <a:t>帯</a:t>
            </a:r>
            <a:r>
              <a:rPr lang="ja-JP" altLang="en-US" dirty="0" smtClean="0">
                <a:latin typeface="+mn-ea"/>
              </a:rPr>
              <a:t>水層間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水</a:t>
            </a:r>
            <a:r>
              <a:rPr lang="ja-JP" altLang="en-US" dirty="0">
                <a:latin typeface="+mn-ea"/>
              </a:rPr>
              <a:t>の流入</a:t>
            </a:r>
            <a:r>
              <a:rPr lang="ja-JP" altLang="en-US" dirty="0" smtClean="0">
                <a:latin typeface="+mn-ea"/>
              </a:rPr>
              <a:t>出量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54383"/>
              </p:ext>
            </p:extLst>
          </p:nvPr>
        </p:nvGraphicFramePr>
        <p:xfrm>
          <a:off x="973465" y="4797152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" name="数式" r:id="rId5" imgW="152280" imgH="203040" progId="Equation.3">
                  <p:embed/>
                </p:oleObj>
              </mc:Choice>
              <mc:Fallback>
                <p:oleObj name="数式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65" y="4797152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76383"/>
              </p:ext>
            </p:extLst>
          </p:nvPr>
        </p:nvGraphicFramePr>
        <p:xfrm>
          <a:off x="998145" y="990600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" name="数式" r:id="rId7" imgW="1726920" imgH="431640" progId="Equation.3">
                  <p:embed/>
                </p:oleObj>
              </mc:Choice>
              <mc:Fallback>
                <p:oleObj name="数式" r:id="rId7" imgW="1726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145" y="990600"/>
                        <a:ext cx="4327525" cy="1079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30193" y="2132856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水の体積弾性率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03794"/>
              </p:ext>
            </p:extLst>
          </p:nvPr>
        </p:nvGraphicFramePr>
        <p:xfrm>
          <a:off x="1086921" y="2209056"/>
          <a:ext cx="431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" r:id="rId9" imgW="215900" imgH="177800" progId="Equation.3">
                  <p:embed/>
                </p:oleObj>
              </mc:Choice>
              <mc:Fallback>
                <p:oleObj r:id="rId9" imgW="215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921" y="2209056"/>
                        <a:ext cx="431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30193" y="29159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井戸の体積変形の増幅率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659708"/>
              </p:ext>
            </p:extLst>
          </p:nvPr>
        </p:nvGraphicFramePr>
        <p:xfrm>
          <a:off x="1082159" y="2949898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" name="数式" r:id="rId11" imgW="203040" imgH="228600" progId="Equation.3">
                  <p:embed/>
                </p:oleObj>
              </mc:Choice>
              <mc:Fallback>
                <p:oleObj name="数式" r:id="rId11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159" y="2949898"/>
                        <a:ext cx="406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30193" y="2514352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井戸内部の体積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615649"/>
              </p:ext>
            </p:extLst>
          </p:nvPr>
        </p:nvGraphicFramePr>
        <p:xfrm>
          <a:off x="1094859" y="2539752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" name="数式" r:id="rId13" imgW="190440" imgH="228600" progId="Equation.3">
                  <p:embed/>
                </p:oleObj>
              </mc:Choice>
              <mc:Fallback>
                <p:oleObj name="数式" r:id="rId13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859" y="2539752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965205" y="5478323"/>
            <a:ext cx="6053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+mn-ea"/>
              </a:rPr>
              <a:t>井戸</a:t>
            </a:r>
            <a:r>
              <a:rPr lang="en-US" altLang="ja-JP" sz="2400" dirty="0">
                <a:latin typeface="+mn-ea"/>
              </a:rPr>
              <a:t>-</a:t>
            </a:r>
            <a:r>
              <a:rPr lang="ja-JP" altLang="en-US" sz="2400" dirty="0">
                <a:latin typeface="+mn-ea"/>
              </a:rPr>
              <a:t>帯</a:t>
            </a:r>
            <a:r>
              <a:rPr lang="ja-JP" altLang="en-US" sz="2400" dirty="0" smtClean="0">
                <a:latin typeface="+mn-ea"/>
              </a:rPr>
              <a:t>水層システムでの水の</a:t>
            </a:r>
            <a:r>
              <a:rPr lang="ja-JP" altLang="en-US" sz="2400" dirty="0">
                <a:latin typeface="+mn-ea"/>
              </a:rPr>
              <a:t>拡散</a:t>
            </a:r>
            <a:r>
              <a:rPr lang="ja-JP" altLang="en-US" sz="2400" dirty="0" smtClean="0">
                <a:latin typeface="+mn-ea"/>
              </a:rPr>
              <a:t>方程式は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sz="2400" dirty="0" smtClean="0"/>
              <a:t>Hsieh </a:t>
            </a:r>
            <a:r>
              <a:rPr lang="en-US" altLang="ja-JP" sz="2400" dirty="0"/>
              <a:t>et al. (1987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の式を用いた</a:t>
            </a:r>
            <a:endParaRPr lang="en-US" altLang="ja-JP" sz="24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07504" y="76200"/>
            <a:ext cx="8928992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密閉井戸の地下水位の歪への応答の定式化</a:t>
            </a:r>
            <a:endParaRPr lang="en-US" altLang="ja-JP" sz="3600" dirty="0">
              <a:ea typeface="ＭＳ 明朝" pitchFamily="17" charset="-128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450893" y="1196752"/>
            <a:ext cx="3225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密閉井戸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体積歪変化による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密閉</a:t>
            </a:r>
            <a:r>
              <a:rPr lang="ja-JP" altLang="en-US" dirty="0">
                <a:latin typeface="+mn-ea"/>
              </a:rPr>
              <a:t>井戸</a:t>
            </a:r>
            <a:r>
              <a:rPr lang="ja-JP" altLang="en-US" dirty="0" smtClean="0">
                <a:latin typeface="+mn-ea"/>
              </a:rPr>
              <a:t>の地下水圧</a:t>
            </a:r>
            <a:endParaRPr lang="en-US" altLang="ja-JP" dirty="0">
              <a:latin typeface="+mn-ea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143949" y="3862789"/>
            <a:ext cx="39049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+mn-ea"/>
              </a:rPr>
              <a:t>:</a:t>
            </a:r>
            <a:r>
              <a:rPr lang="ja-JP" altLang="en-US" dirty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井戸</a:t>
            </a:r>
            <a:r>
              <a:rPr lang="en-US" altLang="ja-JP" dirty="0">
                <a:latin typeface="+mn-ea"/>
              </a:rPr>
              <a:t>-</a:t>
            </a:r>
            <a:r>
              <a:rPr lang="ja-JP" altLang="en-US" dirty="0">
                <a:latin typeface="+mn-ea"/>
              </a:rPr>
              <a:t>帯</a:t>
            </a:r>
            <a:r>
              <a:rPr lang="ja-JP" altLang="en-US" dirty="0" smtClean="0">
                <a:latin typeface="+mn-ea"/>
              </a:rPr>
              <a:t>水層間の水の流入出による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密閉</a:t>
            </a:r>
            <a:r>
              <a:rPr lang="ja-JP" altLang="en-US" dirty="0">
                <a:latin typeface="+mn-ea"/>
              </a:rPr>
              <a:t>井戸</a:t>
            </a:r>
            <a:r>
              <a:rPr lang="ja-JP" altLang="en-US" dirty="0" smtClean="0">
                <a:latin typeface="+mn-ea"/>
              </a:rPr>
              <a:t>の地下水圧</a:t>
            </a: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40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50072"/>
              </p:ext>
            </p:extLst>
          </p:nvPr>
        </p:nvGraphicFramePr>
        <p:xfrm>
          <a:off x="161925" y="908050"/>
          <a:ext cx="8504238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数式" r:id="rId3" imgW="3403440" imgH="838080" progId="Equation.3">
                  <p:embed/>
                </p:oleObj>
              </mc:Choice>
              <mc:Fallback>
                <p:oleObj name="数式" r:id="rId3" imgW="34034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908050"/>
                        <a:ext cx="8504238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69747"/>
              </p:ext>
            </p:extLst>
          </p:nvPr>
        </p:nvGraphicFramePr>
        <p:xfrm>
          <a:off x="1295400" y="3704773"/>
          <a:ext cx="24939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r:id="rId5" imgW="1651000" imgH="203200" progId="Equation.3">
                  <p:embed/>
                </p:oleObj>
              </mc:Choice>
              <mc:Fallback>
                <p:oleObj r:id="rId5" imgW="1651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04773"/>
                        <a:ext cx="2493963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85438"/>
              </p:ext>
            </p:extLst>
          </p:nvPr>
        </p:nvGraphicFramePr>
        <p:xfrm>
          <a:off x="1279525" y="4085773"/>
          <a:ext cx="25304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r:id="rId7" imgW="1651000" imgH="203200" progId="Equation.3">
                  <p:embed/>
                </p:oleObj>
              </mc:Choice>
              <mc:Fallback>
                <p:oleObj r:id="rId7" imgW="1651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4085773"/>
                        <a:ext cx="25304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92675"/>
              </p:ext>
            </p:extLst>
          </p:nvPr>
        </p:nvGraphicFramePr>
        <p:xfrm>
          <a:off x="1295400" y="4504873"/>
          <a:ext cx="1323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r:id="rId9" imgW="876300" imgH="431800" progId="Equation.3">
                  <p:embed/>
                </p:oleObj>
              </mc:Choice>
              <mc:Fallback>
                <p:oleObj r:id="rId9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04873"/>
                        <a:ext cx="13239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839576"/>
              </p:ext>
            </p:extLst>
          </p:nvPr>
        </p:nvGraphicFramePr>
        <p:xfrm>
          <a:off x="4572000" y="3552373"/>
          <a:ext cx="3073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r:id="rId11" imgW="2032000" imgH="508000" progId="Equation.3">
                  <p:embed/>
                </p:oleObj>
              </mc:Choice>
              <mc:Fallback>
                <p:oleObj r:id="rId11" imgW="2032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52373"/>
                        <a:ext cx="30734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86080"/>
              </p:ext>
            </p:extLst>
          </p:nvPr>
        </p:nvGraphicFramePr>
        <p:xfrm>
          <a:off x="4572000" y="4466773"/>
          <a:ext cx="31162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r:id="rId13" imgW="2057400" imgH="508000" progId="Equation.3">
                  <p:embed/>
                </p:oleObj>
              </mc:Choice>
              <mc:Fallback>
                <p:oleObj r:id="rId13" imgW="2057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66773"/>
                        <a:ext cx="31162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619672" y="3140968"/>
            <a:ext cx="5904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latin typeface="+mn-ea"/>
              </a:rPr>
              <a:t>: </a:t>
            </a:r>
            <a:r>
              <a:rPr lang="ja-JP" altLang="en-US" dirty="0" smtClean="0">
                <a:latin typeface="+mn-ea"/>
              </a:rPr>
              <a:t>真の体積歪変化に対する歪計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測定値の増幅率</a:t>
            </a:r>
            <a:endParaRPr lang="en-US" altLang="ja-JP" dirty="0">
              <a:latin typeface="+mn-ea"/>
            </a:endParaRP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83257"/>
              </p:ext>
            </p:extLst>
          </p:nvPr>
        </p:nvGraphicFramePr>
        <p:xfrm>
          <a:off x="1258888" y="3140968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数式" r:id="rId15" imgW="215640" imgH="228600" progId="Equation.3">
                  <p:embed/>
                </p:oleObj>
              </mc:Choice>
              <mc:Fallback>
                <p:oleObj name="数式" r:id="rId15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0968"/>
                        <a:ext cx="431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4916314" y="5532161"/>
            <a:ext cx="350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詳細は</a:t>
            </a:r>
            <a:r>
              <a:rPr lang="en-US" altLang="ja-JP" dirty="0" smtClean="0"/>
              <a:t>Kitagawa et al.(2011)</a:t>
            </a:r>
            <a:r>
              <a:rPr lang="ja-JP" altLang="en-US" dirty="0" smtClean="0"/>
              <a:t>を参照</a:t>
            </a:r>
            <a:endParaRPr kumimoji="1" lang="ja-JP" altLang="en-US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7504" y="76200"/>
            <a:ext cx="8928992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密閉井戸の地下水位の歪への応答の定式化</a:t>
            </a:r>
            <a:endParaRPr lang="en-US" altLang="ja-JP" sz="3600" dirty="0">
              <a:ea typeface="ＭＳ 明朝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29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103304"/>
              </p:ext>
            </p:extLst>
          </p:nvPr>
        </p:nvGraphicFramePr>
        <p:xfrm>
          <a:off x="161925" y="908050"/>
          <a:ext cx="8504238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" name="数式" r:id="rId3" imgW="3403440" imgH="838080" progId="Equation.3">
                  <p:embed/>
                </p:oleObj>
              </mc:Choice>
              <mc:Fallback>
                <p:oleObj name="数式" r:id="rId3" imgW="34034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908050"/>
                        <a:ext cx="8504238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6300192" y="15358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156176" y="2564904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69919" y="3611218"/>
            <a:ext cx="2427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  <a:latin typeface="Symbol" pitchFamily="18" charset="2"/>
              </a:rPr>
              <a:t>w-&gt;</a:t>
            </a:r>
            <a:r>
              <a:rPr lang="en-US" altLang="ja-JP" sz="2400" dirty="0" smtClean="0">
                <a:solidFill>
                  <a:srgbClr val="00B050"/>
                </a:solidFill>
              </a:rPr>
              <a:t>0</a:t>
            </a:r>
            <a:r>
              <a:rPr lang="ja-JP" altLang="en-US" sz="2400" dirty="0">
                <a:solidFill>
                  <a:srgbClr val="00B050"/>
                </a:solidFill>
              </a:rPr>
              <a:t>（</a:t>
            </a:r>
            <a:r>
              <a:rPr lang="ja-JP" altLang="en-US" sz="2400" dirty="0" smtClean="0">
                <a:solidFill>
                  <a:srgbClr val="00B050"/>
                </a:solidFill>
              </a:rPr>
              <a:t>低周波側</a:t>
            </a:r>
            <a:r>
              <a:rPr lang="ja-JP" altLang="en-US" sz="2400" dirty="0">
                <a:solidFill>
                  <a:srgbClr val="00B050"/>
                </a:solidFill>
              </a:rPr>
              <a:t>）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504" y="76200"/>
            <a:ext cx="8928992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密閉井戸の地下水位の歪への応答の定式化</a:t>
            </a:r>
            <a:endParaRPr lang="en-US" altLang="ja-JP" sz="3600" dirty="0">
              <a:ea typeface="ＭＳ 明朝" pitchFamily="17" charset="-128"/>
            </a:endParaRPr>
          </a:p>
        </p:txBody>
      </p:sp>
      <p:sp>
        <p:nvSpPr>
          <p:cNvPr id="10" name="Text Box 1038"/>
          <p:cNvSpPr txBox="1">
            <a:spLocks noChangeArrowheads="1"/>
          </p:cNvSpPr>
          <p:nvPr/>
        </p:nvSpPr>
        <p:spPr bwMode="auto">
          <a:xfrm>
            <a:off x="251520" y="5157192"/>
            <a:ext cx="2534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lang="en-US" altLang="ja-JP" sz="2400" dirty="0" smtClean="0">
                <a:solidFill>
                  <a:srgbClr val="0070C0"/>
                </a:solidFill>
                <a:latin typeface="Symbol" pitchFamily="18" charset="2"/>
              </a:rPr>
              <a:t>-&gt;</a:t>
            </a:r>
            <a:r>
              <a:rPr lang="ja-JP" altLang="en-US" sz="2400" dirty="0">
                <a:solidFill>
                  <a:srgbClr val="0070C0"/>
                </a:solidFill>
              </a:rPr>
              <a:t>∞</a:t>
            </a:r>
            <a:r>
              <a:rPr lang="ja-JP" altLang="en-US" sz="2400" dirty="0" smtClean="0">
                <a:solidFill>
                  <a:srgbClr val="0070C0"/>
                </a:solidFill>
              </a:rPr>
              <a:t>（高周波側</a:t>
            </a:r>
            <a:r>
              <a:rPr lang="ja-JP" altLang="en-US" sz="2400" dirty="0">
                <a:solidFill>
                  <a:srgbClr val="0070C0"/>
                </a:solidFill>
              </a:rPr>
              <a:t>）</a:t>
            </a: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853270"/>
              </p:ext>
            </p:extLst>
          </p:nvPr>
        </p:nvGraphicFramePr>
        <p:xfrm>
          <a:off x="2855987" y="3265488"/>
          <a:ext cx="231616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" name="数式" r:id="rId5" imgW="927000" imgH="431640" progId="Equation.3">
                  <p:embed/>
                </p:oleObj>
              </mc:Choice>
              <mc:Fallback>
                <p:oleObj name="数式" r:id="rId5" imgW="9270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87" y="3265488"/>
                        <a:ext cx="2316163" cy="10842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99167"/>
              </p:ext>
            </p:extLst>
          </p:nvPr>
        </p:nvGraphicFramePr>
        <p:xfrm>
          <a:off x="2843808" y="4815122"/>
          <a:ext cx="2347913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" name="数式" r:id="rId7" imgW="939600" imgH="431640" progId="Equation.3">
                  <p:embed/>
                </p:oleObj>
              </mc:Choice>
              <mc:Fallback>
                <p:oleObj name="数式" r:id="rId7" imgW="9396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815122"/>
                        <a:ext cx="2347913" cy="10842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580112" y="357301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位相</a:t>
            </a:r>
            <a:r>
              <a:rPr lang="ja-JP" altLang="en-US" sz="2400" dirty="0" smtClean="0"/>
              <a:t>遅れなし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0112" y="505556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位相遅れなし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50264" y="3933056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B050"/>
                </a:solidFill>
              </a:rPr>
              <a:t>＝帯水層の間隙水圧変化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r>
              <a:rPr lang="ja-JP" altLang="en-US" sz="2400" dirty="0">
                <a:solidFill>
                  <a:srgbClr val="00B050"/>
                </a:solidFill>
              </a:rPr>
              <a:t>　</a:t>
            </a:r>
            <a:r>
              <a:rPr lang="ja-JP" altLang="en-US" sz="2400" dirty="0" smtClean="0">
                <a:solidFill>
                  <a:srgbClr val="00B050"/>
                </a:solidFill>
              </a:rPr>
              <a:t>　（非排水条件下）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50264" y="5487615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</a:rPr>
              <a:t>＝水の弾性変形による変化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3" name="Picture 1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6234"/>
            <a:ext cx="5337175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152400" y="76200"/>
            <a:ext cx="88392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ea typeface="ＭＳ ゴシック" pitchFamily="49" charset="-128"/>
              </a:rPr>
              <a:t>密閉井戸の地下水圧の歪への応答の概略</a:t>
            </a:r>
            <a:endParaRPr lang="en-US" altLang="ja-JP" sz="3600" dirty="0">
              <a:ea typeface="ＭＳ ゴシック" pitchFamily="49" charset="-128"/>
            </a:endParaRPr>
          </a:p>
        </p:txBody>
      </p:sp>
      <p:sp>
        <p:nvSpPr>
          <p:cNvPr id="14" name="Line 1065"/>
          <p:cNvSpPr>
            <a:spLocks noChangeShapeType="1"/>
          </p:cNvSpPr>
          <p:nvPr/>
        </p:nvSpPr>
        <p:spPr bwMode="auto">
          <a:xfrm>
            <a:off x="936104" y="2597274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518527" y="1311151"/>
            <a:ext cx="3445961" cy="1573361"/>
            <a:chOff x="5518527" y="1311151"/>
            <a:chExt cx="3445961" cy="1573361"/>
          </a:xfrm>
        </p:grpSpPr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750654"/>
                </p:ext>
              </p:extLst>
            </p:nvPr>
          </p:nvGraphicFramePr>
          <p:xfrm>
            <a:off x="5978927" y="1800250"/>
            <a:ext cx="2316162" cy="1084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5" name="数式" r:id="rId4" imgW="927000" imgH="431640" progId="Equation.3">
                    <p:embed/>
                  </p:oleObj>
                </mc:Choice>
                <mc:Fallback>
                  <p:oleObj name="数式" r:id="rId4" imgW="927000" imgH="431640" progId="Equation.3">
                    <p:embed/>
                    <p:pic>
                      <p:nvPicPr>
                        <p:cNvPr id="0" name="オブジェクト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8927" y="1800250"/>
                          <a:ext cx="2316162" cy="108426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B05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直線矢印コネクタ 25"/>
            <p:cNvCxnSpPr/>
            <p:nvPr/>
          </p:nvCxnSpPr>
          <p:spPr>
            <a:xfrm flipH="1">
              <a:off x="5518527" y="2304306"/>
              <a:ext cx="451817" cy="29296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5702056" y="1311151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B050"/>
                  </a:solidFill>
                </a:rPr>
                <a:t>帯水層の間隙水圧変化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518527" y="3096394"/>
            <a:ext cx="3625473" cy="1586359"/>
            <a:chOff x="5518527" y="3096394"/>
            <a:chExt cx="3625473" cy="1586359"/>
          </a:xfrm>
        </p:grpSpPr>
        <p:graphicFrame>
          <p:nvGraphicFramePr>
            <p:cNvPr id="19" name="オブジェクト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6518171"/>
                </p:ext>
              </p:extLst>
            </p:nvPr>
          </p:nvGraphicFramePr>
          <p:xfrm>
            <a:off x="5978927" y="3096394"/>
            <a:ext cx="2347912" cy="1084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6" name="数式" r:id="rId6" imgW="939600" imgH="431640" progId="Equation.3">
                    <p:embed/>
                  </p:oleObj>
                </mc:Choice>
                <mc:Fallback>
                  <p:oleObj name="数式" r:id="rId6" imgW="939600" imgH="431640" progId="Equation.3">
                    <p:embed/>
                    <p:pic>
                      <p:nvPicPr>
                        <p:cNvPr id="0" name="オブジェクト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8927" y="3096394"/>
                          <a:ext cx="2347912" cy="108426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70C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直線矢印コネクタ 19"/>
            <p:cNvCxnSpPr/>
            <p:nvPr/>
          </p:nvCxnSpPr>
          <p:spPr>
            <a:xfrm flipH="1" flipV="1">
              <a:off x="5518527" y="3411474"/>
              <a:ext cx="460400" cy="21602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5573792" y="422108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solidFill>
                    <a:srgbClr val="0070C0"/>
                  </a:solidFill>
                </a:rPr>
                <a:t>水の弾性変形による変化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360153" y="2697887"/>
            <a:ext cx="6113065" cy="3500239"/>
            <a:chOff x="2360153" y="2697887"/>
            <a:chExt cx="6113065" cy="3500239"/>
          </a:xfrm>
        </p:grpSpPr>
        <p:sp>
          <p:nvSpPr>
            <p:cNvPr id="30" name="Oval 1034"/>
            <p:cNvSpPr>
              <a:spLocks noChangeArrowheads="1"/>
            </p:cNvSpPr>
            <p:nvPr/>
          </p:nvSpPr>
          <p:spPr bwMode="auto">
            <a:xfrm>
              <a:off x="2360153" y="4797152"/>
              <a:ext cx="1723901" cy="7159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940152" y="4997797"/>
              <a:ext cx="25330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中間の周期で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振幅の減衰と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位相遅れが生じる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2" name="Oval 1034"/>
            <p:cNvSpPr>
              <a:spLocks noChangeArrowheads="1"/>
            </p:cNvSpPr>
            <p:nvPr/>
          </p:nvSpPr>
          <p:spPr bwMode="auto">
            <a:xfrm>
              <a:off x="2372039" y="2697887"/>
              <a:ext cx="1723901" cy="7159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66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213285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参考</a:t>
            </a:r>
            <a:r>
              <a:rPr lang="ja-JP" altLang="en-US" dirty="0"/>
              <a:t>文献</a:t>
            </a:r>
          </a:p>
          <a:p>
            <a:r>
              <a:rPr lang="en-US" altLang="ja-JP" dirty="0"/>
              <a:t>Kitagawa, Y., S. </a:t>
            </a:r>
            <a:r>
              <a:rPr lang="en-US" altLang="ja-JP" dirty="0" err="1"/>
              <a:t>Itaba</a:t>
            </a:r>
            <a:r>
              <a:rPr lang="en-US" altLang="ja-JP" dirty="0"/>
              <a:t>, N. Matsumoto, and N. Koizumi (2011), Frequency characteristics of the response of water pressure in a closed well to volumetric strain in the high‐frequency domain, J. </a:t>
            </a:r>
            <a:r>
              <a:rPr lang="en-US" altLang="ja-JP" dirty="0" err="1"/>
              <a:t>Geophys</a:t>
            </a:r>
            <a:r>
              <a:rPr lang="en-US" altLang="ja-JP" dirty="0"/>
              <a:t>. Res., 116, B08301, doi:10.1029/2010JB007794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>
          <a:xfrm>
            <a:off x="467544" y="522920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参考</a:t>
            </a:r>
            <a:r>
              <a:rPr lang="ja-JP" altLang="en-US" dirty="0"/>
              <a:t>文献</a:t>
            </a:r>
          </a:p>
          <a:p>
            <a:r>
              <a:rPr lang="ja-JP" altLang="en-US" dirty="0"/>
              <a:t>北川有一・小泉尚嗣（</a:t>
            </a:r>
            <a:r>
              <a:rPr lang="en-US" altLang="ja-JP" dirty="0"/>
              <a:t>2011</a:t>
            </a:r>
            <a:r>
              <a:rPr lang="ja-JP" altLang="en-US" dirty="0"/>
              <a:t>）</a:t>
            </a:r>
            <a:r>
              <a:rPr lang="en-US" altLang="ja-JP" dirty="0"/>
              <a:t>, </a:t>
            </a:r>
            <a:r>
              <a:rPr lang="ja-JP" altLang="en-US" dirty="0"/>
              <a:t>東北地方太平洋沖地震（</a:t>
            </a:r>
            <a:r>
              <a:rPr lang="en-US" altLang="ja-JP" dirty="0"/>
              <a:t>Mw9.0</a:t>
            </a:r>
            <a:r>
              <a:rPr lang="ja-JP" altLang="en-US" dirty="0"/>
              <a:t>）後１日間での地下水位・地下水圧・自噴量変化</a:t>
            </a:r>
            <a:r>
              <a:rPr lang="en-US" altLang="ja-JP" dirty="0"/>
              <a:t>, </a:t>
            </a:r>
            <a:r>
              <a:rPr lang="ja-JP" altLang="en-US" dirty="0"/>
              <a:t>活断層・古地震研究報告</a:t>
            </a:r>
            <a:r>
              <a:rPr lang="en-US" altLang="ja-JP" dirty="0"/>
              <a:t>, No.11, 309-318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467544" y="910224"/>
            <a:ext cx="7920880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①「遠地地震の地震波</a:t>
            </a:r>
            <a:r>
              <a:rPr lang="ja-JP" altLang="en-US" sz="2400" dirty="0"/>
              <a:t>への地下水</a:t>
            </a:r>
            <a:r>
              <a:rPr lang="ja-JP" altLang="en-US" sz="2400" dirty="0" smtClean="0"/>
              <a:t>応答」</a:t>
            </a:r>
            <a:endParaRPr lang="en-US" altLang="ja-JP" sz="2400" dirty="0" smtClean="0"/>
          </a:p>
          <a:p>
            <a:r>
              <a:rPr lang="en-US" altLang="ja-JP" sz="2400" dirty="0" smtClean="0"/>
              <a:t>2010</a:t>
            </a:r>
            <a:r>
              <a:rPr lang="ja-JP" altLang="en-US" sz="2400" dirty="0" smtClean="0"/>
              <a:t>年チリ地震</a:t>
            </a:r>
            <a:r>
              <a:rPr lang="en-US" altLang="ja-JP" sz="2400" dirty="0" smtClean="0"/>
              <a:t>M8.8</a:t>
            </a:r>
            <a:r>
              <a:rPr lang="ja-JP" altLang="en-US" sz="2400" dirty="0" smtClean="0"/>
              <a:t>の地震波による日本の井戸での地下水圧の変動（</a:t>
            </a:r>
            <a:r>
              <a:rPr lang="ja-JP" altLang="en-US" sz="2400" dirty="0"/>
              <a:t>理論および観測結果</a:t>
            </a:r>
            <a:r>
              <a:rPr lang="ja-JP" altLang="en-US" sz="2400" dirty="0" smtClean="0"/>
              <a:t>）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467544" y="4028871"/>
            <a:ext cx="7920880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②「近地の大地震</a:t>
            </a:r>
            <a:r>
              <a:rPr lang="ja-JP" altLang="en-US" sz="2400" dirty="0"/>
              <a:t>による広域の地下水変化の特徴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r>
              <a:rPr lang="en-US" altLang="ja-JP" sz="2400" dirty="0" smtClean="0"/>
              <a:t>2011</a:t>
            </a:r>
            <a:r>
              <a:rPr lang="ja-JP" altLang="en-US" sz="2400" dirty="0" smtClean="0"/>
              <a:t>年</a:t>
            </a:r>
            <a:r>
              <a:rPr lang="ja-JP" altLang="en-US" sz="2400" dirty="0"/>
              <a:t>東北地方太平洋沖</a:t>
            </a:r>
            <a:r>
              <a:rPr lang="ja-JP" altLang="en-US" sz="2400" dirty="0" smtClean="0"/>
              <a:t>地震</a:t>
            </a:r>
            <a:r>
              <a:rPr lang="en-US" altLang="ja-JP" sz="2400" dirty="0" smtClean="0"/>
              <a:t>M9.0</a:t>
            </a:r>
            <a:r>
              <a:rPr lang="ja-JP" altLang="en-US" sz="2400" dirty="0" smtClean="0"/>
              <a:t>による日本の井戸の地下水変動の概要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329" y="1886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講演内容</a:t>
            </a:r>
            <a:endParaRPr kumimoji="1" lang="ja-JP" altLang="en-US" sz="3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1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4088" y="764704"/>
            <a:ext cx="33123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帯水層</a:t>
            </a:r>
            <a:r>
              <a:rPr lang="ja-JP" altLang="en-US" sz="2400" dirty="0" smtClean="0">
                <a:solidFill>
                  <a:srgbClr val="FF0000"/>
                </a:solidFill>
              </a:rPr>
              <a:t>の貯留係数</a:t>
            </a:r>
            <a:r>
              <a:rPr lang="en-US" altLang="ja-JP" sz="2400" dirty="0" smtClean="0">
                <a:solidFill>
                  <a:srgbClr val="FF0000"/>
                </a:solidFill>
              </a:rPr>
              <a:t>(S)</a:t>
            </a:r>
            <a:r>
              <a:rPr lang="ja-JP" altLang="en-US" sz="2400" dirty="0" smtClean="0">
                <a:solidFill>
                  <a:srgbClr val="FF0000"/>
                </a:solidFill>
              </a:rPr>
              <a:t>を変えた場合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1355" y="764704"/>
            <a:ext cx="37386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帯</a:t>
            </a:r>
            <a:r>
              <a:rPr lang="ja-JP" altLang="en-US" sz="2400" dirty="0" smtClean="0">
                <a:solidFill>
                  <a:srgbClr val="FF0000"/>
                </a:solidFill>
              </a:rPr>
              <a:t>水層の透水量係数</a:t>
            </a:r>
            <a:r>
              <a:rPr lang="en-US" altLang="ja-JP" sz="2400" dirty="0" smtClean="0">
                <a:solidFill>
                  <a:srgbClr val="FF0000"/>
                </a:solidFill>
              </a:rPr>
              <a:t>(T)</a:t>
            </a:r>
            <a:r>
              <a:rPr lang="ja-JP" altLang="en-US" sz="2400" dirty="0" smtClean="0">
                <a:solidFill>
                  <a:srgbClr val="FF0000"/>
                </a:solidFill>
              </a:rPr>
              <a:t>を変えた場合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569143" cy="46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79" y="1783040"/>
            <a:ext cx="4517136" cy="44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26"/>
          <p:cNvSpPr txBox="1">
            <a:spLocks noChangeArrowheads="1"/>
          </p:cNvSpPr>
          <p:nvPr/>
        </p:nvSpPr>
        <p:spPr>
          <a:xfrm>
            <a:off x="152400" y="76200"/>
            <a:ext cx="88392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ea typeface="ＭＳ ゴシック" pitchFamily="49" charset="-128"/>
              </a:rPr>
              <a:t>密閉井戸の地下水圧の歪への応答の例</a:t>
            </a:r>
            <a:endParaRPr lang="en-US" altLang="ja-JP" sz="3600" dirty="0">
              <a:ea typeface="ＭＳ ゴシック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6174596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位相遅れ</a:t>
            </a:r>
            <a:r>
              <a:rPr lang="ja-JP" altLang="en-US" dirty="0"/>
              <a:t>が</a:t>
            </a:r>
            <a:r>
              <a:rPr lang="ja-JP" altLang="en-US" dirty="0" smtClean="0"/>
              <a:t>最大になる</a:t>
            </a:r>
            <a:r>
              <a:rPr kumimoji="1" lang="ja-JP" altLang="en-US" dirty="0" smtClean="0"/>
              <a:t>周波数が大きく変わる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48064" y="6165304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主に</a:t>
            </a:r>
            <a:r>
              <a:rPr lang="ja-JP" altLang="en-US" dirty="0" smtClean="0"/>
              <a:t>振幅</a:t>
            </a:r>
            <a:r>
              <a:rPr lang="ja-JP" altLang="en-US" dirty="0"/>
              <a:t>の</a:t>
            </a:r>
            <a:r>
              <a:rPr lang="ja-JP" altLang="en-US" dirty="0" smtClean="0"/>
              <a:t>減衰曲線の傾きに影響する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82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925252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開放</a:t>
            </a:r>
            <a:r>
              <a:rPr lang="ja-JP" altLang="en-US" sz="3600" dirty="0" smtClean="0"/>
              <a:t>井戸と密閉井戸の歪応答の違い</a:t>
            </a:r>
            <a:endParaRPr lang="en-US" altLang="ja-JP" sz="36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836712"/>
            <a:ext cx="7620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+mn-ea"/>
              </a:rPr>
              <a:t>開放</a:t>
            </a:r>
            <a:r>
              <a:rPr lang="ja-JP" altLang="en-US" sz="2400" dirty="0" smtClean="0">
                <a:latin typeface="+mn-ea"/>
              </a:rPr>
              <a:t>井戸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-- </a:t>
            </a:r>
            <a:r>
              <a:rPr lang="ja-JP" altLang="en-US" sz="2400" dirty="0" smtClean="0">
                <a:latin typeface="+mn-ea"/>
              </a:rPr>
              <a:t>低周波側で、非排水条件下での</a:t>
            </a:r>
            <a:r>
              <a:rPr lang="ja-JP" altLang="en-US" sz="2400" dirty="0">
                <a:latin typeface="+mn-ea"/>
              </a:rPr>
              <a:t>帯水層の</a:t>
            </a:r>
            <a:r>
              <a:rPr lang="ja-JP" altLang="en-US" sz="2400" dirty="0" smtClean="0">
                <a:latin typeface="+mn-ea"/>
              </a:rPr>
              <a:t>応答に近づく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（位相遅れなし）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ただし、井戸貯留の影響が大きく出やすい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-- </a:t>
            </a:r>
            <a:r>
              <a:rPr lang="ja-JP" altLang="en-US" sz="2400" dirty="0" smtClean="0">
                <a:latin typeface="+mn-ea"/>
              </a:rPr>
              <a:t>特定の周期で、共鳴による応答が増幅する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（地震波への応答のみ）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-- </a:t>
            </a:r>
            <a:r>
              <a:rPr lang="ja-JP" altLang="en-US" sz="2400" dirty="0" smtClean="0">
                <a:latin typeface="+mn-ea"/>
              </a:rPr>
              <a:t>高周波側で、振幅が減衰（０に近づく）</a:t>
            </a:r>
            <a:r>
              <a:rPr lang="ja-JP" altLang="en-US" sz="2400" dirty="0">
                <a:latin typeface="+mn-ea"/>
              </a:rPr>
              <a:t>し、</a:t>
            </a:r>
            <a:r>
              <a:rPr lang="ja-JP" altLang="en-US" sz="2400" dirty="0" smtClean="0">
                <a:latin typeface="+mn-ea"/>
              </a:rPr>
              <a:t>位相に大きな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遅れが生じる</a:t>
            </a:r>
            <a:endParaRPr lang="en-US" altLang="ja-JP" sz="2400" dirty="0">
              <a:latin typeface="+mn-ea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62000" y="4005064"/>
            <a:ext cx="7620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密閉井戸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sz="2400" dirty="0" smtClean="0">
                <a:latin typeface="+mn-ea"/>
              </a:rPr>
              <a:t>-- </a:t>
            </a:r>
            <a:r>
              <a:rPr lang="ja-JP" altLang="en-US" sz="2400" dirty="0">
                <a:latin typeface="+mn-ea"/>
              </a:rPr>
              <a:t>低周波側で、非排水条件下での帯水層の応答に</a:t>
            </a:r>
            <a:r>
              <a:rPr lang="ja-JP" altLang="en-US" sz="2400" dirty="0" smtClean="0">
                <a:latin typeface="+mn-ea"/>
              </a:rPr>
              <a:t>近づく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　（</a:t>
            </a:r>
            <a:r>
              <a:rPr lang="ja-JP" altLang="en-US" sz="2400" dirty="0">
                <a:latin typeface="+mn-ea"/>
              </a:rPr>
              <a:t>位相遅れなし）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 smtClean="0">
                <a:latin typeface="+mn-ea"/>
              </a:rPr>
              <a:t>-- </a:t>
            </a:r>
            <a:r>
              <a:rPr lang="ja-JP" altLang="en-US" sz="2400" dirty="0" smtClean="0">
                <a:latin typeface="+mn-ea"/>
              </a:rPr>
              <a:t>中間の周期で、振幅の変化と位相の遅れが生じる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一般に、開放井戸の場合よりも高周波側で影響が出る</a:t>
            </a:r>
            <a:endParaRPr lang="en-US" altLang="ja-JP" sz="2400" dirty="0">
              <a:solidFill>
                <a:srgbClr val="FF0000"/>
              </a:solidFill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-- </a:t>
            </a: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高周波側で、水の弾性変形による変化に近づく</a:t>
            </a:r>
            <a:endParaRPr lang="en-US" altLang="ja-JP" sz="2400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（位相遅れなし）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06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76200"/>
            <a:ext cx="92202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観測・解析結果と定式化による計算の比較</a:t>
            </a:r>
            <a:endParaRPr lang="en-US" altLang="ja-JP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42888"/>
            <a:ext cx="3948112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290888"/>
            <a:ext cx="3948112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2888"/>
            <a:ext cx="3948113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63615" y="4191000"/>
            <a:ext cx="43288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黒色の曲線は観測・解析結果に合うように帯水層のパラメータを推定した結果</a:t>
            </a:r>
            <a:endParaRPr lang="en-US" altLang="ja-JP" sz="2400" dirty="0" smtClean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807995" y="724634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水圧（密閉井戸）</a:t>
            </a:r>
            <a:endParaRPr lang="en-US" altLang="ja-JP" sz="20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807995" y="3789040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水圧（密閉井戸）</a:t>
            </a:r>
            <a:endParaRPr lang="en-US" altLang="ja-JP" sz="20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020272" y="724634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水圧（密閉井戸）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4669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152400"/>
            <a:ext cx="1725960" cy="7563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+mn-ea"/>
                <a:ea typeface="+mn-ea"/>
              </a:rPr>
              <a:t>まとめ</a:t>
            </a:r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ja-JP" dirty="0" smtClean="0">
                <a:latin typeface="+mn-ea"/>
                <a:ea typeface="+mn-ea"/>
              </a:rPr>
              <a:t>2010</a:t>
            </a:r>
            <a:r>
              <a:rPr lang="ja-JP" altLang="en-US" dirty="0" smtClean="0">
                <a:latin typeface="+mn-ea"/>
                <a:ea typeface="+mn-ea"/>
              </a:rPr>
              <a:t>年チリ地震の地震波（体積歪変化）に応答した地下水圧の振動を観測した</a:t>
            </a:r>
            <a:endParaRPr lang="en-US" altLang="ja-JP" dirty="0">
              <a:latin typeface="+mn-ea"/>
              <a:ea typeface="+mn-ea"/>
            </a:endParaRPr>
          </a:p>
          <a:p>
            <a:pPr>
              <a:buFontTx/>
              <a:buAutoNum type="arabicPeriod"/>
            </a:pPr>
            <a:endParaRPr lang="en-US" altLang="ja-JP" dirty="0">
              <a:latin typeface="+mn-ea"/>
              <a:ea typeface="+mn-ea"/>
            </a:endParaRPr>
          </a:p>
          <a:p>
            <a:pPr>
              <a:buFontTx/>
              <a:buAutoNum type="arabicPeriod"/>
            </a:pPr>
            <a:r>
              <a:rPr lang="ja-JP" altLang="en-US" dirty="0" smtClean="0">
                <a:latin typeface="+mn-ea"/>
                <a:ea typeface="+mn-ea"/>
              </a:rPr>
              <a:t>密閉井戸の地下水圧の地震波（体積歪変化）応答の周波数特性（フラットではない）を観測から推定した</a:t>
            </a:r>
            <a:endParaRPr lang="en-US" altLang="ja-JP" dirty="0">
              <a:latin typeface="+mn-ea"/>
              <a:ea typeface="+mn-ea"/>
            </a:endParaRPr>
          </a:p>
          <a:p>
            <a:pPr>
              <a:buFontTx/>
              <a:buAutoNum type="arabicPeriod"/>
            </a:pPr>
            <a:endParaRPr lang="en-US" altLang="ja-JP" dirty="0">
              <a:latin typeface="+mn-ea"/>
              <a:ea typeface="+mn-ea"/>
            </a:endParaRPr>
          </a:p>
          <a:p>
            <a:pPr>
              <a:buFontTx/>
              <a:buAutoNum type="arabicPeriod"/>
            </a:pPr>
            <a:r>
              <a:rPr lang="ja-JP" altLang="en-US" dirty="0" smtClean="0">
                <a:latin typeface="+mn-ea"/>
                <a:ea typeface="+mn-ea"/>
              </a:rPr>
              <a:t>密閉井戸の地下</a:t>
            </a:r>
            <a:r>
              <a:rPr lang="ja-JP" altLang="en-US" dirty="0">
                <a:latin typeface="+mn-ea"/>
                <a:ea typeface="+mn-ea"/>
              </a:rPr>
              <a:t>水圧の地震波（体積</a:t>
            </a:r>
            <a:r>
              <a:rPr lang="ja-JP" altLang="en-US" dirty="0" smtClean="0">
                <a:latin typeface="+mn-ea"/>
                <a:ea typeface="+mn-ea"/>
              </a:rPr>
              <a:t>歪変化）</a:t>
            </a:r>
            <a:r>
              <a:rPr lang="ja-JP" altLang="en-US" dirty="0">
                <a:latin typeface="+mn-ea"/>
                <a:ea typeface="+mn-ea"/>
              </a:rPr>
              <a:t>応答</a:t>
            </a:r>
            <a:r>
              <a:rPr lang="ja-JP" altLang="en-US" dirty="0" smtClean="0">
                <a:latin typeface="+mn-ea"/>
                <a:ea typeface="+mn-ea"/>
              </a:rPr>
              <a:t>の定式化を行った</a:t>
            </a:r>
            <a:endParaRPr lang="en-US" altLang="ja-JP" dirty="0">
              <a:latin typeface="+mn-ea"/>
              <a:ea typeface="+mn-ea"/>
            </a:endParaRPr>
          </a:p>
          <a:p>
            <a:pPr>
              <a:buFontTx/>
              <a:buAutoNum type="arabicPeriod"/>
            </a:pPr>
            <a:endParaRPr lang="en-US" altLang="ja-JP" dirty="0">
              <a:latin typeface="+mn-ea"/>
              <a:ea typeface="+mn-ea"/>
            </a:endParaRPr>
          </a:p>
          <a:p>
            <a:pPr>
              <a:buFontTx/>
              <a:buAutoNum type="arabicPeriod"/>
            </a:pPr>
            <a:r>
              <a:rPr lang="ja-JP" altLang="en-US" dirty="0" smtClean="0">
                <a:latin typeface="+mn-ea"/>
                <a:ea typeface="+mn-ea"/>
              </a:rPr>
              <a:t>定式化の計算結果は観測結果を説明できた</a:t>
            </a:r>
            <a:endParaRPr lang="en-US" altLang="ja-JP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0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0" y="87288"/>
            <a:ext cx="9144000" cy="1129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おまけ：歪計の代わりに、広帯域地震計（速度波形）を使うことができる</a:t>
            </a:r>
            <a:endParaRPr lang="en-US" altLang="ja-JP" sz="320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496" y="1445875"/>
            <a:ext cx="47525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/>
            <a:r>
              <a:rPr lang="ja-JP" altLang="en-US" dirty="0" smtClean="0">
                <a:latin typeface="+mn-ea"/>
                <a:ea typeface="+mn-ea"/>
              </a:rPr>
              <a:t>一定条件下で、地震計の速度波形と歪波形は比例する</a:t>
            </a:r>
            <a:endParaRPr lang="en-US" altLang="ja-JP" dirty="0" smtClean="0">
              <a:latin typeface="+mn-ea"/>
              <a:ea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996952"/>
            <a:ext cx="144016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変位波形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>
            <a:stCxn id="5" idx="3"/>
          </p:cNvCxnSpPr>
          <p:nvPr/>
        </p:nvCxnSpPr>
        <p:spPr>
          <a:xfrm flipV="1">
            <a:off x="1691680" y="2852935"/>
            <a:ext cx="1224136" cy="374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547664" y="24208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時間微分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15816" y="2607295"/>
            <a:ext cx="144016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速度波形</a:t>
            </a:r>
            <a:endParaRPr kumimoji="1" lang="ja-JP" altLang="en-US" sz="24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691680" y="3255367"/>
            <a:ext cx="1224136" cy="2160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547664" y="34713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</a:rPr>
              <a:t>空間</a:t>
            </a:r>
            <a:r>
              <a:rPr kumimoji="1" lang="ja-JP" altLang="en-US" sz="2400" dirty="0" smtClean="0">
                <a:solidFill>
                  <a:schemeClr val="tx2"/>
                </a:solidFill>
              </a:rPr>
              <a:t>微分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15816" y="3255367"/>
            <a:ext cx="115212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歪</a:t>
            </a:r>
            <a:r>
              <a:rPr kumimoji="1" lang="ja-JP" altLang="en-US" sz="2400" dirty="0" smtClean="0"/>
              <a:t>波形</a:t>
            </a:r>
            <a:endParaRPr kumimoji="1" lang="ja-JP" altLang="en-US" sz="2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07503" y="4221088"/>
            <a:ext cx="87344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</a:rPr>
              <a:t>参考文献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 smtClean="0">
                <a:latin typeface="+mn-ea"/>
              </a:rPr>
              <a:t>大久保</a:t>
            </a:r>
            <a:r>
              <a:rPr lang="ja-JP" altLang="en-US" sz="1600" dirty="0">
                <a:latin typeface="+mn-ea"/>
              </a:rPr>
              <a:t>慎人・石井紘・山内常生（</a:t>
            </a:r>
            <a:r>
              <a:rPr lang="en-US" altLang="ja-JP" sz="1600" dirty="0">
                <a:latin typeface="+mn-ea"/>
              </a:rPr>
              <a:t>2004</a:t>
            </a:r>
            <a:r>
              <a:rPr lang="ja-JP" altLang="en-US" sz="1600" dirty="0">
                <a:latin typeface="+mn-ea"/>
              </a:rPr>
              <a:t>） ボアホール歪計アレイが観測した</a:t>
            </a:r>
            <a:r>
              <a:rPr lang="en-US" altLang="ja-JP" sz="1600" dirty="0">
                <a:latin typeface="+mn-ea"/>
              </a:rPr>
              <a:t>2003</a:t>
            </a:r>
            <a:r>
              <a:rPr lang="ja-JP" altLang="en-US" sz="1600" dirty="0">
                <a:latin typeface="+mn-ea"/>
              </a:rPr>
              <a:t>年十勝沖地震波形． 地震 第２輯</a:t>
            </a:r>
            <a:r>
              <a:rPr lang="en-US" altLang="ja-JP" sz="1600" dirty="0">
                <a:latin typeface="+mn-ea"/>
              </a:rPr>
              <a:t>, 57, No. 2, 105-113.</a:t>
            </a:r>
          </a:p>
          <a:p>
            <a:endParaRPr lang="en-US" altLang="ja-JP" sz="1600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Okubo</a:t>
            </a:r>
            <a:r>
              <a:rPr lang="en-US" altLang="ja-JP" sz="1600" dirty="0">
                <a:latin typeface="+mn-ea"/>
              </a:rPr>
              <a:t>, M., Y. </a:t>
            </a:r>
            <a:r>
              <a:rPr lang="en-US" altLang="ja-JP" sz="1600" dirty="0" err="1">
                <a:latin typeface="+mn-ea"/>
              </a:rPr>
              <a:t>Asai</a:t>
            </a:r>
            <a:r>
              <a:rPr lang="en-US" altLang="ja-JP" sz="1600" dirty="0">
                <a:latin typeface="+mn-ea"/>
              </a:rPr>
              <a:t>, H. </a:t>
            </a:r>
            <a:r>
              <a:rPr lang="en-US" altLang="ja-JP" sz="1600" dirty="0" err="1">
                <a:latin typeface="+mn-ea"/>
              </a:rPr>
              <a:t>Ishi</a:t>
            </a:r>
            <a:r>
              <a:rPr lang="en-US" altLang="ja-JP" sz="1600" dirty="0">
                <a:latin typeface="+mn-ea"/>
              </a:rPr>
              <a:t>, and H. Aoki (2004) The seismological and </a:t>
            </a:r>
            <a:r>
              <a:rPr lang="en-US" altLang="ja-JP" sz="1600" dirty="0" err="1">
                <a:latin typeface="+mn-ea"/>
              </a:rPr>
              <a:t>geodetical</a:t>
            </a:r>
            <a:r>
              <a:rPr lang="en-US" altLang="ja-JP" sz="1600" dirty="0">
                <a:latin typeface="+mn-ea"/>
              </a:rPr>
              <a:t> roles of strain seismogram suggested from the 2004 off the </a:t>
            </a:r>
            <a:r>
              <a:rPr lang="en-US" altLang="ja-JP" sz="1600" dirty="0" err="1">
                <a:latin typeface="+mn-ea"/>
              </a:rPr>
              <a:t>Kii</a:t>
            </a:r>
            <a:r>
              <a:rPr lang="en-US" altLang="ja-JP" sz="1600" dirty="0">
                <a:latin typeface="+mn-ea"/>
              </a:rPr>
              <a:t> peninsula earthquake. Earth Planets Space, 57, 303-308</a:t>
            </a:r>
            <a:r>
              <a:rPr lang="en-US" altLang="ja-JP" sz="1600" dirty="0" smtClean="0">
                <a:latin typeface="+mn-ea"/>
              </a:rPr>
              <a:t>.</a:t>
            </a:r>
          </a:p>
          <a:p>
            <a:endParaRPr lang="en-US" altLang="ja-JP" sz="1600" dirty="0" smtClean="0"/>
          </a:p>
          <a:p>
            <a:r>
              <a:rPr lang="ja-JP" altLang="en-US" sz="1600" dirty="0"/>
              <a:t>武田</a:t>
            </a:r>
            <a:r>
              <a:rPr lang="ja-JP" altLang="en-US" sz="1600" dirty="0" smtClean="0"/>
              <a:t>直人・今西和俊・北川有一（</a:t>
            </a:r>
            <a:r>
              <a:rPr lang="en-US" altLang="ja-JP" sz="1600" dirty="0" smtClean="0"/>
              <a:t>2011</a:t>
            </a:r>
            <a:r>
              <a:rPr lang="ja-JP" altLang="en-US" sz="1600" dirty="0" smtClean="0"/>
              <a:t>）</a:t>
            </a:r>
            <a:r>
              <a:rPr lang="en-US" altLang="ja-JP" sz="1600" dirty="0" smtClean="0"/>
              <a:t>,</a:t>
            </a:r>
            <a:r>
              <a:rPr lang="ja-JP" altLang="ja-JP" sz="1600" dirty="0" smtClean="0"/>
              <a:t>ボアホール</a:t>
            </a:r>
            <a:r>
              <a:rPr lang="ja-JP" altLang="ja-JP" sz="1600" dirty="0"/>
              <a:t>歪計で観測された</a:t>
            </a:r>
            <a:r>
              <a:rPr lang="en-US" altLang="ja-JP" sz="1600" dirty="0"/>
              <a:t>2011</a:t>
            </a:r>
            <a:r>
              <a:rPr lang="ja-JP" altLang="ja-JP" sz="1600" dirty="0"/>
              <a:t>年東北地方太平洋沖地震の歪地震</a:t>
            </a:r>
            <a:r>
              <a:rPr lang="ja-JP" altLang="ja-JP" sz="1600" dirty="0" smtClean="0"/>
              <a:t>記録</a:t>
            </a:r>
            <a:r>
              <a:rPr lang="en-US" altLang="ja-JP" sz="1600" dirty="0" smtClean="0"/>
              <a:t>, </a:t>
            </a:r>
            <a:r>
              <a:rPr lang="ja-JP" altLang="en-US" sz="1600" dirty="0" smtClean="0"/>
              <a:t>活断層</a:t>
            </a:r>
            <a:r>
              <a:rPr lang="ja-JP" altLang="en-US" sz="1600" dirty="0"/>
              <a:t>・古地震研究報告</a:t>
            </a:r>
            <a:r>
              <a:rPr lang="en-US" altLang="ja-JP" sz="1600" dirty="0"/>
              <a:t>, No.11, </a:t>
            </a:r>
            <a:r>
              <a:rPr lang="en-US" altLang="ja-JP" sz="1600" dirty="0" smtClean="0"/>
              <a:t>319-330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2052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4860032" y="1340768"/>
            <a:ext cx="3888432" cy="826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860032" y="2882553"/>
            <a:ext cx="38884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860032" y="2248271"/>
            <a:ext cx="3888432" cy="57504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860032" y="3430017"/>
            <a:ext cx="3888432" cy="4310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04248" y="406778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大久保ほか（</a:t>
            </a:r>
            <a:r>
              <a:rPr kumimoji="1" lang="en-US" altLang="ja-JP" dirty="0" smtClean="0"/>
              <a:t>2004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6176" y="9807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鉛直成分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781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22" y="620688"/>
            <a:ext cx="4768078" cy="62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0" y="87288"/>
            <a:ext cx="9144000" cy="6774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一般に公開されている広帯域地震計データ</a:t>
            </a:r>
            <a:endParaRPr lang="en-US" altLang="ja-JP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7564" y="1220559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防災科学技術</a:t>
            </a:r>
            <a:r>
              <a:rPr lang="ja-JP" altLang="en-US" sz="2400" dirty="0" smtClean="0">
                <a:latin typeface="+mn-ea"/>
              </a:rPr>
              <a:t>研究所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広</a:t>
            </a:r>
            <a:r>
              <a:rPr lang="ja-JP" altLang="en-US" sz="2400" dirty="0" smtClean="0">
                <a:latin typeface="+mn-ea"/>
              </a:rPr>
              <a:t>帯域地震観測網</a:t>
            </a:r>
            <a:endParaRPr kumimoji="1" lang="en-US" altLang="ja-JP" sz="2400" dirty="0" smtClean="0">
              <a:latin typeface="+mn-ea"/>
            </a:endParaRPr>
          </a:p>
          <a:p>
            <a:r>
              <a:rPr kumimoji="1" lang="en-US" altLang="ja-JP" sz="2400" dirty="0" smtClean="0">
                <a:latin typeface="+mn-ea"/>
              </a:rPr>
              <a:t>F-net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5211" y="3128264"/>
            <a:ext cx="3144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固有周期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100-360</a:t>
            </a:r>
            <a:r>
              <a:rPr lang="ja-JP" altLang="en-US" sz="2400" dirty="0" smtClean="0"/>
              <a:t>秒程度なので、これより短周期側で使用できる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6300028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2016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月時点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00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67544" y="44624"/>
            <a:ext cx="7920880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②「近地の大地震</a:t>
            </a:r>
            <a:r>
              <a:rPr lang="ja-JP" altLang="en-US" sz="2400" dirty="0"/>
              <a:t>による広域の地下水変化の特徴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r>
              <a:rPr lang="en-US" altLang="ja-JP" sz="2400" dirty="0" smtClean="0"/>
              <a:t>2011</a:t>
            </a:r>
            <a:r>
              <a:rPr lang="ja-JP" altLang="en-US" sz="2400" dirty="0" smtClean="0"/>
              <a:t>年</a:t>
            </a:r>
            <a:r>
              <a:rPr lang="ja-JP" altLang="en-US" sz="2400" dirty="0"/>
              <a:t>東北地方太平洋沖</a:t>
            </a:r>
            <a:r>
              <a:rPr lang="ja-JP" altLang="en-US" sz="2400" dirty="0" smtClean="0"/>
              <a:t>地震</a:t>
            </a:r>
            <a:r>
              <a:rPr lang="en-US" altLang="ja-JP" sz="2400" dirty="0" smtClean="0"/>
              <a:t>M9.0</a:t>
            </a:r>
            <a:r>
              <a:rPr lang="ja-JP" altLang="en-US" sz="2400" dirty="0" smtClean="0"/>
              <a:t>による日本の井戸の地下水変動の概要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251520" y="1556792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東北地方太平洋沖</a:t>
            </a:r>
            <a:r>
              <a:rPr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地震</a:t>
            </a:r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(M9.0)</a:t>
            </a:r>
            <a:r>
              <a:rPr lang="ja-JP" altLang="en-US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に伴い、</a:t>
            </a:r>
            <a:r>
              <a:rPr lang="ja-JP" altLang="ja-JP" sz="2400" dirty="0" smtClean="0"/>
              <a:t>産</a:t>
            </a:r>
            <a:r>
              <a:rPr lang="ja-JP" altLang="ja-JP" sz="2400" dirty="0"/>
              <a:t>総研の地下水観測網</a:t>
            </a:r>
            <a:r>
              <a:rPr lang="ja-JP" altLang="ja-JP" sz="2400" dirty="0" smtClean="0"/>
              <a:t>の</a:t>
            </a:r>
            <a:r>
              <a:rPr lang="ja-JP" altLang="en-US" sz="2400" dirty="0" smtClean="0"/>
              <a:t>観測井戸の多くで、</a:t>
            </a:r>
            <a:r>
              <a:rPr lang="ja-JP" altLang="ja-JP" sz="2400" dirty="0" smtClean="0"/>
              <a:t>地下水</a:t>
            </a:r>
            <a:r>
              <a:rPr lang="ja-JP" altLang="ja-JP" sz="2400" dirty="0"/>
              <a:t>位・地下水圧・</a:t>
            </a:r>
            <a:r>
              <a:rPr lang="ja-JP" altLang="ja-JP" sz="2400" dirty="0" smtClean="0"/>
              <a:t>自噴量</a:t>
            </a:r>
            <a:r>
              <a:rPr lang="ja-JP" altLang="en-US" sz="2400" dirty="0" smtClean="0"/>
              <a:t>の変化が観測された。</a:t>
            </a:r>
            <a:endParaRPr lang="en-US" altLang="ja-JP" sz="24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ja-JP" sz="2400" dirty="0" smtClean="0"/>
              <a:t>地震</a:t>
            </a:r>
            <a:r>
              <a:rPr lang="ja-JP" altLang="ja-JP" sz="2400" dirty="0"/>
              <a:t>後</a:t>
            </a:r>
            <a:r>
              <a:rPr lang="en-US" altLang="ja-JP" sz="2400" dirty="0"/>
              <a:t>1</a:t>
            </a:r>
            <a:r>
              <a:rPr lang="ja-JP" altLang="ja-JP" sz="2400" dirty="0"/>
              <a:t>日間で</a:t>
            </a:r>
            <a:r>
              <a:rPr lang="ja-JP" altLang="ja-JP" sz="2400" dirty="0" smtClean="0"/>
              <a:t>の変化</a:t>
            </a:r>
            <a:r>
              <a:rPr lang="ja-JP" altLang="en-US" sz="2400" dirty="0"/>
              <a:t>は</a:t>
            </a:r>
            <a:r>
              <a:rPr lang="ja-JP" altLang="ja-JP" sz="2400" dirty="0" smtClean="0"/>
              <a:t>、低下</a:t>
            </a:r>
            <a:r>
              <a:rPr lang="ja-JP" altLang="ja-JP" sz="2400" dirty="0"/>
              <a:t>・減少する</a:t>
            </a:r>
            <a:r>
              <a:rPr lang="ja-JP" altLang="ja-JP" sz="2400" dirty="0" smtClean="0"/>
              <a:t>変化</a:t>
            </a:r>
            <a:r>
              <a:rPr lang="ja-JP" altLang="en-US" sz="2400" dirty="0" smtClean="0"/>
              <a:t>が多かった。</a:t>
            </a:r>
            <a:endParaRPr lang="en-US" altLang="ja-JP" sz="2400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400" dirty="0" smtClean="0"/>
              <a:t>これらの</a:t>
            </a:r>
            <a:r>
              <a:rPr lang="ja-JP" altLang="ja-JP" sz="2400" dirty="0"/>
              <a:t>低下・減少</a:t>
            </a:r>
            <a:r>
              <a:rPr lang="ja-JP" altLang="en-US" sz="2400" dirty="0" smtClean="0"/>
              <a:t>は</a:t>
            </a:r>
            <a:r>
              <a:rPr lang="ja-JP" altLang="ja-JP" sz="2400" dirty="0" smtClean="0"/>
              <a:t>地震</a:t>
            </a:r>
            <a:r>
              <a:rPr lang="ja-JP" altLang="ja-JP" sz="2400" dirty="0"/>
              <a:t>の断層変位による静的な体積歪変化と矛盾しない</a:t>
            </a:r>
            <a:r>
              <a:rPr lang="ja-JP" altLang="ja-JP" sz="2400" dirty="0" smtClean="0"/>
              <a:t>傾向</a:t>
            </a:r>
            <a:r>
              <a:rPr lang="ja-JP" altLang="en-US" sz="2400" dirty="0" smtClean="0"/>
              <a:t>であった（定性的な議論）。</a:t>
            </a:r>
            <a:endParaRPr lang="en-US" altLang="ja-JP" sz="24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619672" y="4581128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ja-JP" altLang="en-US" sz="2000" dirty="0"/>
              <a:t>定量的な議論は、現在、研究途中のため、省略します。</a:t>
            </a:r>
            <a:endParaRPr lang="en-US" altLang="ja-JP" sz="2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28933"/>
              </p:ext>
            </p:extLst>
          </p:nvPr>
        </p:nvGraphicFramePr>
        <p:xfrm>
          <a:off x="251518" y="620691"/>
          <a:ext cx="8640962" cy="49685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138"/>
                <a:gridCol w="1152128"/>
                <a:gridCol w="1224136"/>
                <a:gridCol w="1008112"/>
                <a:gridCol w="1008112"/>
                <a:gridCol w="3024336"/>
              </a:tblGrid>
              <a:tr h="565796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要因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影響範囲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誘発現象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625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震源域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近地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遠地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断層ずれ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地割れ等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☆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△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帯水層の破壊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流路の生成・破壊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地震波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実体波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間隙水圧の振動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液状化現象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透水性の変化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表面波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地面の伸縮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間隙水圧の変化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47445" y="44624"/>
            <a:ext cx="7749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大地震</a:t>
            </a:r>
            <a:r>
              <a:rPr lang="ja-JP" altLang="en-US" sz="3200" dirty="0"/>
              <a:t>に</a:t>
            </a:r>
            <a:r>
              <a:rPr lang="ja-JP" altLang="en-US" sz="3200" dirty="0" smtClean="0"/>
              <a:t>よる変動要因と</a:t>
            </a:r>
            <a:r>
              <a:rPr kumimoji="1" lang="ja-JP" altLang="en-US" sz="3200" dirty="0" smtClean="0"/>
              <a:t>地下水の誘発現象</a:t>
            </a:r>
            <a:endParaRPr kumimoji="1" lang="ja-JP" altLang="en-US" sz="32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51520" y="2636912"/>
            <a:ext cx="8245162" cy="2736304"/>
            <a:chOff x="251520" y="2636912"/>
            <a:chExt cx="8245162" cy="2736304"/>
          </a:xfrm>
        </p:grpSpPr>
        <p:sp>
          <p:nvSpPr>
            <p:cNvPr id="4" name="正方形/長方形 3"/>
            <p:cNvSpPr/>
            <p:nvPr/>
          </p:nvSpPr>
          <p:spPr>
            <a:xfrm>
              <a:off x="323528" y="3039343"/>
              <a:ext cx="2232248" cy="233387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51520" y="263691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0070C0"/>
                  </a:solidFill>
                </a:rPr>
                <a:t>②</a:t>
              </a:r>
              <a:endParaRPr kumimoji="1" lang="ja-JP" alt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228184" y="4889924"/>
              <a:ext cx="2268498" cy="41128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228184" y="3881812"/>
              <a:ext cx="2268498" cy="41128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082003" y="2996952"/>
              <a:ext cx="540060" cy="237626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7544" y="5613047"/>
            <a:ext cx="7920880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②「近地の大地震</a:t>
            </a:r>
            <a:r>
              <a:rPr lang="ja-JP" altLang="en-US" sz="2400" dirty="0"/>
              <a:t>による広域の地下水変化の特徴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r>
              <a:rPr lang="en-US" altLang="ja-JP" sz="2400" dirty="0" smtClean="0"/>
              <a:t>2011</a:t>
            </a:r>
            <a:r>
              <a:rPr lang="ja-JP" altLang="en-US" sz="2400" dirty="0" smtClean="0"/>
              <a:t>年</a:t>
            </a:r>
            <a:r>
              <a:rPr lang="ja-JP" altLang="en-US" sz="2400" dirty="0"/>
              <a:t>東北地方太平洋沖</a:t>
            </a:r>
            <a:r>
              <a:rPr lang="ja-JP" altLang="en-US" sz="2400" dirty="0" smtClean="0"/>
              <a:t>地震</a:t>
            </a:r>
            <a:r>
              <a:rPr lang="en-US" altLang="ja-JP" sz="2400" dirty="0" smtClean="0"/>
              <a:t>M9.0</a:t>
            </a:r>
            <a:r>
              <a:rPr lang="ja-JP" altLang="en-US" sz="2400" dirty="0" smtClean="0"/>
              <a:t>による日本の井戸の地下水変動の概要</a:t>
            </a:r>
            <a:endParaRPr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228184" y="3098577"/>
            <a:ext cx="2268498" cy="762471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5930"/>
            <a:ext cx="5330813" cy="65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07504" y="188640"/>
            <a:ext cx="36004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地下水変化の分布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2132856"/>
            <a:ext cx="4104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＋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つくば　４観測井戸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低下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（地震直後は停電で欠測のため、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地震か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ら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日後の変化）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10525" y="1654029"/>
            <a:ext cx="2143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Epicenter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1520" y="4293096"/>
            <a:ext cx="3672408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上昇・増加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18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</a:p>
          <a:p>
            <a:r>
              <a:rPr lang="ja-JP" alt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変化なし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12 wells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低下・減少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61 wells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二等辺三角形 7"/>
          <p:cNvSpPr/>
          <p:nvPr/>
        </p:nvSpPr>
        <p:spPr>
          <a:xfrm rot="10800000">
            <a:off x="6696256" y="2276888"/>
            <a:ext cx="180000" cy="1440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83568" y="6167045"/>
            <a:ext cx="288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水位（水圧）：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10mm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以上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自噴量：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10L/min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以上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1520" y="908720"/>
            <a:ext cx="381642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地点　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観測井戸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（地震後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日間での変化）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震央距離：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500-1100km</a:t>
            </a:r>
          </a:p>
        </p:txBody>
      </p:sp>
    </p:spTree>
    <p:extLst>
      <p:ext uri="{BB962C8B-B14F-4D97-AF65-F5344CB8AC3E}">
        <p14:creationId xmlns:p14="http://schemas.microsoft.com/office/powerpoint/2010/main" val="40978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51520" y="116632"/>
            <a:ext cx="741682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地震に伴う地下水変化の特徴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520" y="1412776"/>
            <a:ext cx="86409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800" dirty="0" smtClean="0"/>
              <a:t>地震波による振動</a:t>
            </a:r>
            <a:endParaRPr lang="en-US" altLang="ja-JP" sz="2800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800" dirty="0" smtClean="0"/>
              <a:t>地震時のステップ状の変化</a:t>
            </a:r>
            <a:endParaRPr lang="en-US" altLang="ja-JP" sz="2800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800" dirty="0" smtClean="0"/>
              <a:t>地震後の長期的な変化</a:t>
            </a:r>
            <a:endParaRPr lang="en-US" altLang="ja-JP" sz="2800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800" dirty="0" smtClean="0"/>
              <a:t>津波に伴う長時間の振動（海岸に近い観測点のみ）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16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9219" name="Picture 3" descr="C:\Users\北川有一\kitagawa_from_WinXP\Photo\20100201-06-ano\IMGP4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0728" y="1613624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北川有一\kitagawa_from_WinXP\Photo\20150218-ano津安濃\P2183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98284" y="26621"/>
            <a:ext cx="4673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観測の様子</a:t>
            </a:r>
            <a:r>
              <a:rPr lang="ja-JP" altLang="en-US" sz="2800" dirty="0"/>
              <a:t>：</a:t>
            </a:r>
            <a:r>
              <a:rPr lang="en-US" altLang="ja-JP" sz="2800" dirty="0" smtClean="0"/>
              <a:t>ANO</a:t>
            </a:r>
          </a:p>
          <a:p>
            <a:r>
              <a:rPr lang="ja-JP" altLang="en-US" sz="2800" dirty="0" smtClean="0"/>
              <a:t>（三重県津市：津安濃観測点）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8535" y="616530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歪計（地殻活動総合観測装置）の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埋設作業</a:t>
            </a:r>
            <a:r>
              <a:rPr lang="ja-JP" altLang="en-US" sz="2000" dirty="0" smtClean="0"/>
              <a:t>：</a:t>
            </a:r>
            <a:r>
              <a:rPr kumimoji="1" lang="ja-JP" altLang="en-US" sz="2000" dirty="0" smtClean="0"/>
              <a:t>観測井戸の工事中</a:t>
            </a:r>
            <a:endParaRPr kumimoji="1" lang="ja-JP" altLang="en-US" sz="2000" dirty="0"/>
          </a:p>
        </p:txBody>
      </p:sp>
      <p:pic>
        <p:nvPicPr>
          <p:cNvPr id="9223" name="Picture 7" descr="C:\Users\北川有一\kitagawa_from_WinXP\Photo\20100217-19-ano\IMGP4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63" y="81686"/>
            <a:ext cx="3122261" cy="23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673780" y="148478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水圧計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</a:rPr>
              <a:t>（水位計）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016" y="6197242"/>
            <a:ext cx="392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完成後の</a:t>
            </a:r>
            <a:r>
              <a:rPr kumimoji="1" lang="en-US" altLang="ja-JP" sz="2000" dirty="0" smtClean="0"/>
              <a:t>ANO</a:t>
            </a:r>
            <a:r>
              <a:rPr kumimoji="1" lang="ja-JP" altLang="en-US" sz="2000" dirty="0" smtClean="0"/>
              <a:t>孔１の外観（管頭部）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958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00" y="3746490"/>
            <a:ext cx="7308001" cy="184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475656" y="980728"/>
            <a:ext cx="718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35-1: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ANO1 </a:t>
            </a:r>
            <a:r>
              <a:rPr lang="ja-JP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地下水圧：密閉井戸</a:t>
            </a:r>
            <a:endParaRPr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512471" y="5589240"/>
            <a:ext cx="714722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4600128" y="5517232"/>
            <a:ext cx="1268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min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296447" y="3746490"/>
            <a:ext cx="0" cy="176223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2068485" y="4149080"/>
            <a:ext cx="0" cy="3304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835696" y="3759423"/>
            <a:ext cx="70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29025" y="3780532"/>
            <a:ext cx="2399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 Hz sampling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9512" y="4386773"/>
            <a:ext cx="124542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altLang="ja-JP" sz="24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2351" y="3687415"/>
            <a:ext cx="829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Cont.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2351" y="5127575"/>
            <a:ext cx="829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Ext.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64399" y="5838363"/>
            <a:ext cx="781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多孔質弾性論に基づいて、地震波による応答で説明できる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（例えば、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Kitagawa et al., 2011 JGR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55" y="1501200"/>
            <a:ext cx="7308001" cy="18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5629025" y="1506066"/>
            <a:ext cx="2399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 Hz sampling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068485" y="1997348"/>
            <a:ext cx="0" cy="3304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835696" y="1637308"/>
            <a:ext cx="70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95536" y="2141364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</a:t>
            </a:r>
            <a:endParaRPr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1296447" y="1484784"/>
            <a:ext cx="0" cy="180870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475656" y="3284984"/>
            <a:ext cx="718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35-1: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ANO1 </a:t>
            </a: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体積歪</a:t>
            </a:r>
            <a:endParaRPr lang="ja-JP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72008" y="125760"/>
            <a:ext cx="4283968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ja-JP" altLang="en-US" sz="3200" dirty="0" smtClean="0"/>
              <a:t>１．地震波による振動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7066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0555E-6 L -0.00191 -0.32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869703"/>
            <a:ext cx="644683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389687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03647" y="980728"/>
            <a:ext cx="7256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46-1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UWA1 </a:t>
            </a:r>
            <a:r>
              <a:rPr lang="ja-JP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地下水圧：密閉井戸</a:t>
            </a:r>
            <a:endParaRPr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9552" y="2060848"/>
            <a:ext cx="972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0.3m</a:t>
            </a:r>
            <a:endParaRPr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403648" y="2996952"/>
            <a:ext cx="638968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808040" y="2924944"/>
            <a:ext cx="121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days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347864" y="1674871"/>
            <a:ext cx="0" cy="2086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3004589" y="1340768"/>
            <a:ext cx="70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36096" y="1760549"/>
            <a:ext cx="247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min sampling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441847" y="1987418"/>
            <a:ext cx="942153" cy="648000"/>
            <a:chOff x="2441847" y="1987418"/>
            <a:chExt cx="942153" cy="648000"/>
          </a:xfrm>
        </p:grpSpPr>
        <p:cxnSp>
          <p:nvCxnSpPr>
            <p:cNvPr id="13" name="直線矢印コネクタ 12"/>
            <p:cNvCxnSpPr/>
            <p:nvPr/>
          </p:nvCxnSpPr>
          <p:spPr>
            <a:xfrm>
              <a:off x="3384000" y="1987418"/>
              <a:ext cx="0" cy="648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2441847" y="2067134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drop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95536" y="1916832"/>
            <a:ext cx="8280920" cy="3990057"/>
            <a:chOff x="395536" y="1916832"/>
            <a:chExt cx="8280920" cy="3990057"/>
          </a:xfrm>
        </p:grpSpPr>
        <p:sp>
          <p:nvSpPr>
            <p:cNvPr id="17" name="正方形/長方形 16"/>
            <p:cNvSpPr/>
            <p:nvPr/>
          </p:nvSpPr>
          <p:spPr>
            <a:xfrm>
              <a:off x="395536" y="4077072"/>
              <a:ext cx="1008112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2.5m</a:t>
              </a:r>
              <a:endParaRPr lang="ja-JP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1296447" y="1916832"/>
              <a:ext cx="7380009" cy="3990057"/>
              <a:chOff x="1296447" y="1916832"/>
              <a:chExt cx="7380009" cy="3990057"/>
            </a:xfrm>
          </p:grpSpPr>
          <p:pic>
            <p:nvPicPr>
              <p:cNvPr id="19" name="Picture 3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455" y="3393232"/>
                <a:ext cx="7308001" cy="212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0" name="直線矢印コネクタ 19"/>
              <p:cNvCxnSpPr/>
              <p:nvPr/>
            </p:nvCxnSpPr>
            <p:spPr>
              <a:xfrm>
                <a:off x="1512471" y="5517232"/>
                <a:ext cx="714722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正方形/長方形 20"/>
              <p:cNvSpPr/>
              <p:nvPr/>
            </p:nvSpPr>
            <p:spPr>
              <a:xfrm>
                <a:off x="4600128" y="5445224"/>
                <a:ext cx="1196008" cy="461665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 min</a:t>
                </a:r>
                <a:endPara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直線矢印コネクタ 21"/>
              <p:cNvCxnSpPr/>
              <p:nvPr/>
            </p:nvCxnSpPr>
            <p:spPr>
              <a:xfrm>
                <a:off x="1296447" y="3378101"/>
                <a:ext cx="0" cy="19951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>
                <a:off x="2068485" y="3818657"/>
                <a:ext cx="0" cy="33042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正方形/長方形 23"/>
              <p:cNvSpPr/>
              <p:nvPr/>
            </p:nvSpPr>
            <p:spPr>
              <a:xfrm>
                <a:off x="1835696" y="3429000"/>
                <a:ext cx="703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</a:t>
                </a:r>
                <a:endParaRPr lang="ja-JP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直線矢印コネクタ 24"/>
              <p:cNvCxnSpPr/>
              <p:nvPr/>
            </p:nvCxnSpPr>
            <p:spPr>
              <a:xfrm flipH="1">
                <a:off x="1475657" y="2744832"/>
                <a:ext cx="1836343" cy="5825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>
                <a:stCxn id="28" idx="2"/>
              </p:cNvCxnSpPr>
              <p:nvPr/>
            </p:nvCxnSpPr>
            <p:spPr>
              <a:xfrm>
                <a:off x="3368153" y="2744832"/>
                <a:ext cx="5291544" cy="5825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5629025" y="3399383"/>
                <a:ext cx="2165599" cy="461665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ja-JP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Hz sampling</a:t>
                </a:r>
                <a:endPara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3316434" y="1916832"/>
                <a:ext cx="103438" cy="828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0" name="グループ化 29"/>
          <p:cNvGrpSpPr/>
          <p:nvPr/>
        </p:nvGrpSpPr>
        <p:grpSpPr>
          <a:xfrm>
            <a:off x="1512473" y="3645024"/>
            <a:ext cx="7587889" cy="792088"/>
            <a:chOff x="1512473" y="3645024"/>
            <a:chExt cx="7587889" cy="792088"/>
          </a:xfrm>
        </p:grpSpPr>
        <p:cxnSp>
          <p:nvCxnSpPr>
            <p:cNvPr id="31" name="直線コネクタ 30"/>
            <p:cNvCxnSpPr/>
            <p:nvPr/>
          </p:nvCxnSpPr>
          <p:spPr>
            <a:xfrm flipH="1">
              <a:off x="1512473" y="4246538"/>
              <a:ext cx="73800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8748464" y="4221088"/>
              <a:ext cx="0" cy="1905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8176711" y="3645024"/>
              <a:ext cx="923651" cy="5232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Step</a:t>
              </a:r>
              <a:endParaRPr kumimoji="1" lang="ja-JP" altLang="en-US" sz="2800" dirty="0"/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>
              <a:off x="1512474" y="4413832"/>
              <a:ext cx="7380006" cy="23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タイトル 1"/>
          <p:cNvSpPr txBox="1">
            <a:spLocks/>
          </p:cNvSpPr>
          <p:nvPr/>
        </p:nvSpPr>
        <p:spPr>
          <a:xfrm>
            <a:off x="179511" y="0"/>
            <a:ext cx="583441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ja-JP" altLang="en-US" sz="3200" dirty="0" smtClean="0"/>
              <a:t>２．地震</a:t>
            </a:r>
            <a:r>
              <a:rPr lang="ja-JP" altLang="en-US" sz="3200" dirty="0"/>
              <a:t>時のステップ状の</a:t>
            </a:r>
            <a:r>
              <a:rPr lang="ja-JP" altLang="en-US" sz="3200" dirty="0" smtClean="0"/>
              <a:t>変化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5194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403648" y="1124744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7-2: KNG2 </a:t>
            </a:r>
            <a:r>
              <a:rPr lang="ja-JP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地下水位</a:t>
            </a:r>
            <a:endParaRPr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247255"/>
            <a:ext cx="64357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201516"/>
            <a:ext cx="63896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2500533" y="1959223"/>
            <a:ext cx="0" cy="3028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2212501" y="1599183"/>
            <a:ext cx="70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92080" y="2162980"/>
            <a:ext cx="23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hour sampling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5576" y="2463279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16939" y="3284984"/>
            <a:ext cx="1820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2011</a:t>
            </a:r>
            <a:endParaRPr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64088" y="3284984"/>
            <a:ext cx="1820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2011</a:t>
            </a:r>
            <a:endParaRPr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555776" y="2433662"/>
            <a:ext cx="3384376" cy="461665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755576" y="2274838"/>
            <a:ext cx="7079878" cy="3386410"/>
            <a:chOff x="755576" y="2274838"/>
            <a:chExt cx="7079878" cy="3386410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1376363" y="3240558"/>
              <a:ext cx="6389687" cy="864097"/>
              <a:chOff x="1376363" y="3240558"/>
              <a:chExt cx="6389687" cy="864097"/>
            </a:xfrm>
          </p:grpSpPr>
          <p:cxnSp>
            <p:nvCxnSpPr>
              <p:cNvPr id="26" name="直線矢印コネクタ 25"/>
              <p:cNvCxnSpPr/>
              <p:nvPr/>
            </p:nvCxnSpPr>
            <p:spPr>
              <a:xfrm flipH="1">
                <a:off x="1376363" y="3240560"/>
                <a:ext cx="1052162" cy="84288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>
                <a:off x="2627784" y="3240558"/>
                <a:ext cx="5138266" cy="8640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グループ化 14"/>
            <p:cNvGrpSpPr/>
            <p:nvPr/>
          </p:nvGrpSpPr>
          <p:grpSpPr>
            <a:xfrm>
              <a:off x="755576" y="3674641"/>
              <a:ext cx="7079878" cy="1986607"/>
              <a:chOff x="755576" y="3674641"/>
              <a:chExt cx="7079878" cy="1986607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3347864" y="3674641"/>
                <a:ext cx="703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</a:t>
                </a:r>
                <a:endParaRPr lang="ja-JP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5085184"/>
                <a:ext cx="6389687" cy="90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直線矢印コネクタ 18"/>
              <p:cNvCxnSpPr/>
              <p:nvPr/>
            </p:nvCxnSpPr>
            <p:spPr>
              <a:xfrm>
                <a:off x="1403648" y="5229200"/>
                <a:ext cx="63896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正方形/長方形 19"/>
              <p:cNvSpPr/>
              <p:nvPr/>
            </p:nvSpPr>
            <p:spPr>
              <a:xfrm>
                <a:off x="3916054" y="5199583"/>
                <a:ext cx="12320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days</a:t>
                </a:r>
                <a:endParaRPr lang="ja-JP" alt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>
                <a:off x="3347864" y="3774231"/>
                <a:ext cx="0" cy="30284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正方形/長方形 21"/>
              <p:cNvSpPr/>
              <p:nvPr/>
            </p:nvSpPr>
            <p:spPr>
              <a:xfrm>
                <a:off x="5436096" y="3992797"/>
                <a:ext cx="23993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min sampling</a:t>
                </a:r>
                <a:endPara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4113063"/>
                <a:ext cx="6446837" cy="900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正方形/長方形 23"/>
              <p:cNvSpPr/>
              <p:nvPr/>
            </p:nvSpPr>
            <p:spPr>
              <a:xfrm>
                <a:off x="755576" y="4293096"/>
                <a:ext cx="648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2m</a:t>
                </a:r>
                <a:endParaRPr lang="ja-JP" alt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直線矢印コネクタ 24"/>
              <p:cNvCxnSpPr/>
              <p:nvPr/>
            </p:nvCxnSpPr>
            <p:spPr>
              <a:xfrm>
                <a:off x="3419872" y="4523928"/>
                <a:ext cx="4358605" cy="273224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正方形/長方形 15"/>
            <p:cNvSpPr/>
            <p:nvPr/>
          </p:nvSpPr>
          <p:spPr>
            <a:xfrm>
              <a:off x="2428524" y="2274838"/>
              <a:ext cx="199260" cy="9266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タイトル 1"/>
          <p:cNvSpPr txBox="1">
            <a:spLocks/>
          </p:cNvSpPr>
          <p:nvPr/>
        </p:nvSpPr>
        <p:spPr>
          <a:xfrm>
            <a:off x="179512" y="0"/>
            <a:ext cx="5184576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ja-JP" altLang="en-US" sz="3200" dirty="0" smtClean="0"/>
              <a:t>３．地震後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長期的な変化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5819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07000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57735"/>
            <a:ext cx="644683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389687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403648" y="1340768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43-1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KOC1 </a:t>
            </a:r>
            <a:r>
              <a:rPr lang="ja-JP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地下水位</a:t>
            </a:r>
            <a:endParaRPr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9552" y="234888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0.2m</a:t>
            </a:r>
            <a:endParaRPr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403648" y="3284984"/>
            <a:ext cx="638968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08040" y="3212976"/>
            <a:ext cx="141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days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347864" y="2118047"/>
            <a:ext cx="0" cy="3028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3059832" y="1743199"/>
            <a:ext cx="70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292080" y="1988840"/>
            <a:ext cx="247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min sampling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95536" y="3501008"/>
            <a:ext cx="7727951" cy="2304256"/>
            <a:chOff x="395536" y="3501008"/>
            <a:chExt cx="7727951" cy="2304256"/>
          </a:xfrm>
        </p:grpSpPr>
        <p:sp>
          <p:nvSpPr>
            <p:cNvPr id="14" name="正方形/長方形 13"/>
            <p:cNvSpPr/>
            <p:nvPr/>
          </p:nvSpPr>
          <p:spPr>
            <a:xfrm>
              <a:off x="395536" y="4377878"/>
              <a:ext cx="10081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3.5m</a:t>
              </a:r>
              <a:endPara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1259632" y="4005064"/>
              <a:ext cx="0" cy="126022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5364088" y="3789040"/>
              <a:ext cx="27593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 sec  sampling</a:t>
              </a:r>
              <a:endParaRPr lang="ja-JP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1403648" y="5373216"/>
              <a:ext cx="63896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/>
            <p:cNvSpPr/>
            <p:nvPr/>
          </p:nvSpPr>
          <p:spPr>
            <a:xfrm>
              <a:off x="3808040" y="5343599"/>
              <a:ext cx="1412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days</a:t>
              </a:r>
              <a:endParaRPr lang="ja-JP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3347864" y="4350295"/>
              <a:ext cx="0" cy="30284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3059832" y="3975447"/>
              <a:ext cx="7033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</a:t>
              </a:r>
              <a:endPara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403648" y="3501008"/>
              <a:ext cx="38884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久礼 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潮位</a:t>
              </a:r>
              <a:endPara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000" y="4005064"/>
              <a:ext cx="6472801" cy="133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正方形/長方形 22"/>
            <p:cNvSpPr/>
            <p:nvPr/>
          </p:nvSpPr>
          <p:spPr>
            <a:xfrm>
              <a:off x="2843808" y="3573016"/>
              <a:ext cx="40679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/>
                <a:t>（</a:t>
              </a:r>
              <a:r>
                <a:rPr lang="ja-JP" altLang="en-US" sz="1600" dirty="0" smtClean="0"/>
                <a:t>国土地理院</a:t>
              </a:r>
              <a:r>
                <a:rPr lang="ja-JP" altLang="en-US" sz="1600" dirty="0"/>
                <a:t>）</a:t>
              </a: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3635896" y="2492896"/>
            <a:ext cx="4091546" cy="6480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115612" y="5733256"/>
            <a:ext cx="7200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海水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荷重変化か潮位変化の内陸への浸透が原因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179513" y="0"/>
            <a:ext cx="4968551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ja-JP" altLang="en-US" sz="3200" dirty="0"/>
              <a:t>４</a:t>
            </a:r>
            <a:r>
              <a:rPr lang="ja-JP" altLang="en-US" sz="3200" dirty="0" smtClean="0"/>
              <a:t>．津波による長時間の振動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4241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79512" y="125760"/>
            <a:ext cx="3384376" cy="7829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議論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51520" y="1016149"/>
            <a:ext cx="8208912" cy="95410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地震後１日間</a:t>
            </a:r>
            <a:r>
              <a:rPr lang="ja-JP" altLang="en-US" sz="2800" dirty="0" smtClean="0"/>
              <a:t>での変化を使う</a:t>
            </a:r>
            <a:endParaRPr lang="en-US" altLang="ja-JP" sz="2800" dirty="0" smtClean="0"/>
          </a:p>
          <a:p>
            <a:r>
              <a:rPr lang="ja-JP" altLang="ja-JP" sz="2800" dirty="0"/>
              <a:t>地震の断層変位による静的な体積歪</a:t>
            </a:r>
            <a:r>
              <a:rPr lang="ja-JP" altLang="ja-JP" sz="2800" dirty="0" smtClean="0"/>
              <a:t>変化</a:t>
            </a:r>
            <a:r>
              <a:rPr lang="ja-JP" altLang="en-US" sz="2800" dirty="0" smtClean="0"/>
              <a:t>と比較する</a:t>
            </a:r>
            <a:endParaRPr lang="en-US" altLang="ja-JP" sz="28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251520" y="3942928"/>
            <a:ext cx="7709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/>
              <a:t>主</a:t>
            </a:r>
            <a:r>
              <a:rPr lang="ja-JP" altLang="en-US" sz="2400" dirty="0" smtClean="0"/>
              <a:t>な理由</a:t>
            </a:r>
            <a:endParaRPr lang="en-US" altLang="ja-JP" sz="24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ja-JP" altLang="en-US" sz="2400" dirty="0" smtClean="0">
                <a:solidFill>
                  <a:srgbClr val="FF0000"/>
                </a:solidFill>
              </a:rPr>
              <a:t>井戸貯留の効果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ja-JP" altLang="en-US" sz="2400" dirty="0" smtClean="0"/>
              <a:t>地震波による振動</a:t>
            </a:r>
            <a:endParaRPr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251520" y="2204864"/>
            <a:ext cx="84249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２．地震時のステップ状の変化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と</a:t>
            </a:r>
            <a:endParaRPr lang="en-US" altLang="ja-JP" sz="2400" dirty="0" smtClean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３．地震後の長期的な変化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を区別して評価することは難しい</a:t>
            </a:r>
            <a:endParaRPr lang="en-US" altLang="ja-JP" sz="24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23528" y="562233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他</a:t>
            </a:r>
            <a:r>
              <a:rPr lang="ja-JP" altLang="en-US" sz="2400" dirty="0" smtClean="0"/>
              <a:t>に、岩盤の物性の変化（</a:t>
            </a:r>
            <a:r>
              <a:rPr lang="ja-JP" altLang="en-US" sz="2400" dirty="0" smtClean="0">
                <a:solidFill>
                  <a:srgbClr val="00B0F0"/>
                </a:solidFill>
              </a:rPr>
              <a:t>帯水層の透水性の変化</a:t>
            </a:r>
            <a:r>
              <a:rPr lang="ja-JP" altLang="en-US" sz="2400" dirty="0" smtClean="0"/>
              <a:t>など）が原因の可能性がある。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67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5930"/>
            <a:ext cx="5330813" cy="65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-27383"/>
            <a:ext cx="5004048" cy="1652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地震の断層変位による静的な体積歪変化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06618"/>
              </p:ext>
            </p:extLst>
          </p:nvPr>
        </p:nvGraphicFramePr>
        <p:xfrm>
          <a:off x="323528" y="1625291"/>
          <a:ext cx="4083664" cy="1219200"/>
        </p:xfrm>
        <a:graphic>
          <a:graphicData uri="http://schemas.openxmlformats.org/drawingml/2006/table">
            <a:tbl>
              <a:tblPr/>
              <a:tblGrid>
                <a:gridCol w="1440160"/>
                <a:gridCol w="792088"/>
                <a:gridCol w="1008112"/>
                <a:gridCol w="843304"/>
              </a:tblGrid>
              <a:tr h="52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低下</a:t>
                      </a:r>
                      <a:endParaRPr lang="en-US" altLang="ja-JP" sz="2000" b="1" kern="1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endParaRPr lang="ja-JP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変化</a:t>
                      </a:r>
                      <a:endParaRPr lang="en-US" altLang="ja-JP" sz="2000" b="1" kern="100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なし</a:t>
                      </a:r>
                      <a:endParaRPr lang="ja-JP" sz="2000" b="1" kern="1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上昇</a:t>
                      </a:r>
                      <a:endParaRPr lang="en-US" altLang="ja-JP" sz="2000" b="1" kern="100" dirty="0" smtClean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増加</a:t>
                      </a:r>
                      <a:endParaRPr lang="ja-JP" sz="2000" b="1" kern="1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Contraction</a:t>
                      </a:r>
                      <a:endParaRPr lang="ja-JP" sz="2000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1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Dilatation</a:t>
                      </a:r>
                      <a:endParaRPr lang="ja-JP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61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12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17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7740352" y="1899409"/>
            <a:ext cx="1403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国土地理院</a:t>
            </a:r>
            <a:r>
              <a:rPr lang="en-US" altLang="ja-JP" sz="1400" dirty="0" smtClean="0"/>
              <a:t>(2011)</a:t>
            </a:r>
            <a:r>
              <a:rPr lang="ja-JP" altLang="en-US" sz="1400" dirty="0" smtClean="0"/>
              <a:t>による</a:t>
            </a:r>
            <a:endParaRPr lang="en-US" altLang="ja-JP" sz="1400" dirty="0" smtClean="0"/>
          </a:p>
          <a:p>
            <a:r>
              <a:rPr lang="ja-JP" altLang="en-US" sz="1400" dirty="0" smtClean="0"/>
              <a:t>モデル</a:t>
            </a:r>
            <a:endParaRPr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1259632" y="3140968"/>
            <a:ext cx="163792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Consistent</a:t>
            </a:r>
            <a:endParaRPr lang="en-US" altLang="ja-JP" sz="2400" dirty="0"/>
          </a:p>
        </p:txBody>
      </p:sp>
      <p:cxnSp>
        <p:nvCxnSpPr>
          <p:cNvPr id="8" name="直線矢印コネクタ 7"/>
          <p:cNvCxnSpPr>
            <a:endCxn id="7" idx="0"/>
          </p:cNvCxnSpPr>
          <p:nvPr/>
        </p:nvCxnSpPr>
        <p:spPr>
          <a:xfrm>
            <a:off x="2078596" y="285293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2627784" y="2492896"/>
            <a:ext cx="1080120" cy="6480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427984" y="1271348"/>
            <a:ext cx="2736304" cy="11495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7092280" y="980728"/>
            <a:ext cx="388890" cy="39604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668344" y="917405"/>
            <a:ext cx="15445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Dilatation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nanostrain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9512" y="414908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低下</a:t>
            </a:r>
            <a:r>
              <a:rPr lang="ja-JP" altLang="en-US" sz="2400" dirty="0" smtClean="0"/>
              <a:t>は</a:t>
            </a:r>
            <a:r>
              <a:rPr lang="ja-JP" altLang="en-US" sz="2400" dirty="0" smtClean="0">
                <a:solidFill>
                  <a:srgbClr val="FF0000"/>
                </a:solidFill>
              </a:rPr>
              <a:t>膨張</a:t>
            </a:r>
            <a:r>
              <a:rPr lang="ja-JP" altLang="en-US" sz="2400" dirty="0" smtClean="0"/>
              <a:t>と矛盾しない</a:t>
            </a:r>
            <a:endParaRPr lang="en-US" altLang="ja-JP" sz="2400" dirty="0"/>
          </a:p>
        </p:txBody>
      </p:sp>
      <p:sp>
        <p:nvSpPr>
          <p:cNvPr id="14" name="二等辺三角形 13"/>
          <p:cNvSpPr/>
          <p:nvPr/>
        </p:nvSpPr>
        <p:spPr>
          <a:xfrm rot="10800000">
            <a:off x="6696256" y="2276888"/>
            <a:ext cx="180000" cy="1440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79512" y="5180999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各井戸で</a:t>
            </a:r>
            <a:r>
              <a:rPr lang="ja-JP" altLang="en-US" sz="2000" dirty="0"/>
              <a:t>期待</a:t>
            </a:r>
            <a:r>
              <a:rPr lang="ja-JP" altLang="en-US" sz="2000" dirty="0" smtClean="0"/>
              <a:t>される膨張は</a:t>
            </a:r>
            <a:endParaRPr lang="en-US" altLang="ja-JP" sz="2000" dirty="0"/>
          </a:p>
          <a:p>
            <a:r>
              <a:rPr lang="en-US" altLang="ja-JP" sz="2000" dirty="0" smtClean="0"/>
              <a:t>20-480 </a:t>
            </a:r>
            <a:r>
              <a:rPr lang="en-US" altLang="ja-JP" sz="2000" dirty="0" err="1" smtClean="0"/>
              <a:t>nanostrain</a:t>
            </a:r>
            <a:endParaRPr lang="en-US" altLang="ja-JP" sz="2000" dirty="0"/>
          </a:p>
          <a:p>
            <a:r>
              <a:rPr lang="en-US" altLang="ja-JP" sz="2000" dirty="0" smtClean="0"/>
              <a:t>(</a:t>
            </a:r>
            <a:r>
              <a:rPr lang="ja-JP" altLang="en-US" sz="2000" dirty="0"/>
              <a:t>主に</a:t>
            </a:r>
            <a:r>
              <a:rPr lang="en-US" altLang="ja-JP" sz="2000" dirty="0" smtClean="0"/>
              <a:t> 200 </a:t>
            </a:r>
            <a:r>
              <a:rPr lang="en-US" altLang="ja-JP" sz="2000" dirty="0" err="1" smtClean="0"/>
              <a:t>nanostrain</a:t>
            </a:r>
            <a:r>
              <a:rPr lang="ja-JP" altLang="en-US" sz="2000" dirty="0" smtClean="0"/>
              <a:t>以下</a:t>
            </a:r>
            <a:r>
              <a:rPr lang="en-US" altLang="ja-JP" sz="2000" dirty="0" smtClean="0"/>
              <a:t>)</a:t>
            </a:r>
          </a:p>
          <a:p>
            <a:r>
              <a:rPr lang="ja-JP" altLang="en-US" sz="2000" dirty="0" smtClean="0"/>
              <a:t>つくば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は</a:t>
            </a:r>
            <a:r>
              <a:rPr lang="en-US" altLang="ja-JP" sz="2000" dirty="0" smtClean="0"/>
              <a:t>3000 </a:t>
            </a:r>
            <a:r>
              <a:rPr lang="en-US" altLang="ja-JP" sz="2000" dirty="0" err="1" smtClean="0"/>
              <a:t>nanostrain</a:t>
            </a:r>
            <a:r>
              <a:rPr lang="ja-JP" altLang="en-US" sz="2000" dirty="0"/>
              <a:t>程度</a:t>
            </a:r>
          </a:p>
        </p:txBody>
      </p:sp>
    </p:spTree>
    <p:extLst>
      <p:ext uri="{BB962C8B-B14F-4D97-AF65-F5344CB8AC3E}">
        <p14:creationId xmlns:p14="http://schemas.microsoft.com/office/powerpoint/2010/main" val="39268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5930"/>
            <a:ext cx="5330813" cy="65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8208404" y="4221088"/>
            <a:ext cx="612068" cy="79208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95324" y="4941168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0000FF"/>
                </a:solidFill>
              </a:rPr>
              <a:t>Izu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</a:rPr>
              <a:t>Peninsula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668344" y="917405"/>
            <a:ext cx="15445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Dilatation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nanostrain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228184" y="2096852"/>
            <a:ext cx="388890" cy="39604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804248" y="4149080"/>
            <a:ext cx="388890" cy="39604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372200" y="4401108"/>
            <a:ext cx="388890" cy="39604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343350" y="5121188"/>
            <a:ext cx="604914" cy="468052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724128" y="5193196"/>
            <a:ext cx="388890" cy="39604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623270" y="4545124"/>
            <a:ext cx="388890" cy="39604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716016" y="5049180"/>
            <a:ext cx="532906" cy="50405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220072" y="5553236"/>
            <a:ext cx="388890" cy="39604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79512" y="4149080"/>
            <a:ext cx="3384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0000FF"/>
                </a:solidFill>
              </a:rPr>
              <a:t>上昇</a:t>
            </a:r>
            <a:r>
              <a:rPr lang="ja-JP" altLang="en-US" sz="2400" dirty="0" smtClean="0"/>
              <a:t>は</a:t>
            </a:r>
            <a:r>
              <a:rPr lang="ja-JP" altLang="en-US" sz="2400" dirty="0" smtClean="0">
                <a:solidFill>
                  <a:srgbClr val="FF0000"/>
                </a:solidFill>
              </a:rPr>
              <a:t>膨張</a:t>
            </a:r>
            <a:r>
              <a:rPr lang="ja-JP" altLang="en-US" sz="2400" dirty="0" smtClean="0"/>
              <a:t>と</a:t>
            </a:r>
            <a:r>
              <a:rPr lang="ja-JP" altLang="en-US" sz="2400" b="1" u="sng" dirty="0" smtClean="0"/>
              <a:t>矛盾する</a:t>
            </a:r>
            <a:endParaRPr lang="en-US" altLang="ja-JP" sz="2400" b="1" u="sng" dirty="0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11431"/>
              </p:ext>
            </p:extLst>
          </p:nvPr>
        </p:nvGraphicFramePr>
        <p:xfrm>
          <a:off x="323528" y="1625291"/>
          <a:ext cx="4083664" cy="1219200"/>
        </p:xfrm>
        <a:graphic>
          <a:graphicData uri="http://schemas.openxmlformats.org/drawingml/2006/table">
            <a:tbl>
              <a:tblPr/>
              <a:tblGrid>
                <a:gridCol w="1440160"/>
                <a:gridCol w="792088"/>
                <a:gridCol w="1008112"/>
                <a:gridCol w="843304"/>
              </a:tblGrid>
              <a:tr h="52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低下</a:t>
                      </a:r>
                      <a:endParaRPr lang="en-US" altLang="ja-JP" sz="2000" b="1" kern="1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endParaRPr lang="ja-JP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変化</a:t>
                      </a:r>
                      <a:endParaRPr lang="en-US" altLang="ja-JP" sz="2000" b="1" kern="100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なし</a:t>
                      </a:r>
                      <a:endParaRPr lang="ja-JP" sz="2000" b="1" kern="1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上昇</a:t>
                      </a:r>
                      <a:endParaRPr lang="en-US" altLang="ja-JP" sz="2000" b="1" kern="100" dirty="0" smtClean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増加</a:t>
                      </a:r>
                      <a:endParaRPr lang="ja-JP" sz="2000" b="1" kern="10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Contraction</a:t>
                      </a:r>
                      <a:endParaRPr lang="ja-JP" sz="2000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0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1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Dilatation</a:t>
                      </a:r>
                      <a:endParaRPr lang="ja-JP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61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12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17</a:t>
                      </a:r>
                      <a:endParaRPr lang="ja-JP" sz="20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1259632" y="3140968"/>
            <a:ext cx="163792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Consistent</a:t>
            </a:r>
            <a:endParaRPr lang="en-US" altLang="ja-JP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2877248" y="3140968"/>
            <a:ext cx="183876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Inconsistent</a:t>
            </a:r>
            <a:endParaRPr lang="en-US" altLang="ja-JP" sz="2400" dirty="0"/>
          </a:p>
        </p:txBody>
      </p:sp>
      <p:cxnSp>
        <p:nvCxnSpPr>
          <p:cNvPr id="19" name="直線矢印コネクタ 18"/>
          <p:cNvCxnSpPr>
            <a:endCxn id="17" idx="0"/>
          </p:cNvCxnSpPr>
          <p:nvPr/>
        </p:nvCxnSpPr>
        <p:spPr>
          <a:xfrm>
            <a:off x="2078596" y="285293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627784" y="2492896"/>
            <a:ext cx="1080120" cy="6480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995936" y="285293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タイトル 1"/>
          <p:cNvSpPr txBox="1">
            <a:spLocks/>
          </p:cNvSpPr>
          <p:nvPr/>
        </p:nvSpPr>
        <p:spPr>
          <a:xfrm>
            <a:off x="0" y="-27383"/>
            <a:ext cx="5004048" cy="16526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地震の断層変位による静的な体積歪変化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740352" y="1899409"/>
            <a:ext cx="1403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国土地理院</a:t>
            </a:r>
            <a:r>
              <a:rPr lang="en-US" altLang="ja-JP" sz="1400" dirty="0" smtClean="0"/>
              <a:t>(2011)</a:t>
            </a:r>
            <a:r>
              <a:rPr lang="ja-JP" altLang="en-US" sz="1400" dirty="0" smtClean="0"/>
              <a:t>による</a:t>
            </a:r>
            <a:endParaRPr lang="en-US" altLang="ja-JP" sz="1400" dirty="0" smtClean="0"/>
          </a:p>
          <a:p>
            <a:r>
              <a:rPr lang="ja-JP" altLang="en-US" sz="1400" dirty="0" smtClean="0"/>
              <a:t>モデル</a:t>
            </a:r>
            <a:endParaRPr lang="ja-JP" altLang="en-US" sz="1400" dirty="0"/>
          </a:p>
        </p:txBody>
      </p:sp>
      <p:sp>
        <p:nvSpPr>
          <p:cNvPr id="25" name="二等辺三角形 24"/>
          <p:cNvSpPr/>
          <p:nvPr/>
        </p:nvSpPr>
        <p:spPr>
          <a:xfrm rot="10800000">
            <a:off x="6696256" y="2276888"/>
            <a:ext cx="180000" cy="1440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79512" y="5180999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各井戸で</a:t>
            </a:r>
            <a:r>
              <a:rPr lang="ja-JP" altLang="en-US" sz="2000" dirty="0"/>
              <a:t>期待</a:t>
            </a:r>
            <a:r>
              <a:rPr lang="ja-JP" altLang="en-US" sz="2000" dirty="0" smtClean="0"/>
              <a:t>される膨張は</a:t>
            </a:r>
            <a:endParaRPr lang="en-US" altLang="ja-JP" sz="2000" dirty="0"/>
          </a:p>
          <a:p>
            <a:r>
              <a:rPr lang="en-US" altLang="ja-JP" sz="2000" dirty="0" smtClean="0"/>
              <a:t>20-480 </a:t>
            </a:r>
            <a:r>
              <a:rPr lang="en-US" altLang="ja-JP" sz="2000" dirty="0" err="1" smtClean="0"/>
              <a:t>nanostrain</a:t>
            </a:r>
            <a:endParaRPr lang="en-US" altLang="ja-JP" sz="2000" dirty="0"/>
          </a:p>
          <a:p>
            <a:r>
              <a:rPr lang="en-US" altLang="ja-JP" sz="2000" dirty="0" smtClean="0"/>
              <a:t>(</a:t>
            </a:r>
            <a:r>
              <a:rPr lang="ja-JP" altLang="en-US" sz="2000" dirty="0"/>
              <a:t>主に</a:t>
            </a:r>
            <a:r>
              <a:rPr lang="en-US" altLang="ja-JP" sz="2000" dirty="0" smtClean="0"/>
              <a:t> 200 </a:t>
            </a:r>
            <a:r>
              <a:rPr lang="en-US" altLang="ja-JP" sz="2000" dirty="0" err="1" smtClean="0"/>
              <a:t>nanostrain</a:t>
            </a:r>
            <a:r>
              <a:rPr lang="ja-JP" altLang="en-US" sz="2000" dirty="0" smtClean="0"/>
              <a:t>以下</a:t>
            </a:r>
            <a:r>
              <a:rPr lang="en-US" altLang="ja-JP" sz="2000" dirty="0" smtClean="0"/>
              <a:t>)</a:t>
            </a:r>
          </a:p>
          <a:p>
            <a:r>
              <a:rPr lang="ja-JP" altLang="en-US" sz="2000" dirty="0" smtClean="0"/>
              <a:t>つくば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は</a:t>
            </a:r>
            <a:r>
              <a:rPr lang="en-US" altLang="ja-JP" sz="2000" dirty="0" smtClean="0"/>
              <a:t>3000 </a:t>
            </a:r>
            <a:r>
              <a:rPr lang="en-US" altLang="ja-JP" sz="2000" dirty="0" err="1" smtClean="0"/>
              <a:t>nanostrain</a:t>
            </a:r>
            <a:r>
              <a:rPr lang="ja-JP" altLang="en-US" sz="2000" dirty="0"/>
              <a:t>程度</a:t>
            </a:r>
          </a:p>
        </p:txBody>
      </p:sp>
    </p:spTree>
    <p:extLst>
      <p:ext uri="{BB962C8B-B14F-4D97-AF65-F5344CB8AC3E}">
        <p14:creationId xmlns:p14="http://schemas.microsoft.com/office/powerpoint/2010/main" val="9900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410281"/>
            <a:ext cx="444855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29" y="1196752"/>
            <a:ext cx="4714875" cy="55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36296" y="638132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気象庁</a:t>
            </a:r>
            <a:r>
              <a:rPr lang="en-US" altLang="ja-JP" dirty="0" smtClean="0"/>
              <a:t>(2011)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404664"/>
            <a:ext cx="5896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気象庁の伊豆半島の体積歪計→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膨張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660232" y="2492896"/>
            <a:ext cx="22527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907704" y="2636912"/>
            <a:ext cx="64807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84146" y="817548"/>
            <a:ext cx="695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伊豆半島の</a:t>
            </a:r>
            <a:r>
              <a:rPr lang="ja-JP" altLang="en-US" sz="2800" b="1" dirty="0">
                <a:solidFill>
                  <a:srgbClr val="0070C0"/>
                </a:solidFill>
              </a:rPr>
              <a:t>水位</a:t>
            </a:r>
            <a:r>
              <a:rPr lang="ja-JP" altLang="en-US" sz="2800" b="1" dirty="0" smtClean="0">
                <a:solidFill>
                  <a:srgbClr val="0070C0"/>
                </a:solidFill>
              </a:rPr>
              <a:t>上昇（湧水量増加）</a:t>
            </a:r>
            <a:r>
              <a:rPr lang="ja-JP" altLang="en-US" sz="2800" b="1" dirty="0"/>
              <a:t>と</a:t>
            </a:r>
            <a:r>
              <a:rPr lang="ja-JP" altLang="en-US" sz="2800" b="1" dirty="0" smtClean="0"/>
              <a:t>は矛盾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38</a:t>
            </a:fld>
            <a:endParaRPr kumimoji="1"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73172"/>
              </p:ext>
            </p:extLst>
          </p:nvPr>
        </p:nvGraphicFramePr>
        <p:xfrm>
          <a:off x="827584" y="1995787"/>
          <a:ext cx="7848871" cy="36729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32248"/>
                <a:gridCol w="1152127"/>
                <a:gridCol w="1512169"/>
                <a:gridCol w="1152127"/>
                <a:gridCol w="1800200"/>
              </a:tblGrid>
              <a:tr h="421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Dilatation zone</a:t>
                      </a:r>
                      <a:endParaRPr lang="ja-JP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Contraction zone</a:t>
                      </a:r>
                      <a:endParaRPr lang="ja-JP" sz="2400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</a:tr>
              <a:tr h="7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Range in screen depth of</a:t>
                      </a:r>
                      <a:r>
                        <a:rPr lang="en-US" altLang="ja-JP" sz="2400" kern="100" baseline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well [meter]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Drop</a:t>
                      </a:r>
                      <a:endParaRPr lang="ja-JP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No change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Rise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ja-JP" sz="2400" kern="100" dirty="0" err="1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Izu</a:t>
                      </a:r>
                      <a:r>
                        <a:rPr lang="en-US" altLang="ja-JP" sz="2400" kern="1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)</a:t>
                      </a:r>
                      <a:endParaRPr lang="ja-JP" sz="2400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Rise</a:t>
                      </a:r>
                      <a:endParaRPr lang="ja-JP" sz="2400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</a:tr>
              <a:tr h="475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0-300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45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8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6(4)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300-600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14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4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400" kern="10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8(1)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600-900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2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2(1)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900-1200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400" kern="10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0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1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1</a:t>
                      </a:r>
                      <a:endParaRPr lang="ja-JP" sz="2400" kern="1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951820" y="5801543"/>
            <a:ext cx="111612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2400" dirty="0"/>
              <a:t>多数派</a:t>
            </a:r>
            <a:endParaRPr lang="en-US" altLang="ja-JP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4788024" y="5766355"/>
            <a:ext cx="3384376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ja-JP" altLang="en-US" sz="2400" dirty="0"/>
              <a:t>深い</a:t>
            </a:r>
            <a:r>
              <a:rPr lang="ja-JP" altLang="en-US" sz="2400" dirty="0" smtClean="0"/>
              <a:t>井戸で</a:t>
            </a:r>
            <a:r>
              <a:rPr lang="ja-JP" altLang="en-US" sz="2400" dirty="0" smtClean="0">
                <a:solidFill>
                  <a:srgbClr val="0070C0"/>
                </a:solidFill>
              </a:rPr>
              <a:t>上昇</a:t>
            </a:r>
            <a:r>
              <a:rPr lang="ja-JP" altLang="en-US" sz="2400" dirty="0" smtClean="0"/>
              <a:t>が起きる傾向が高かった</a:t>
            </a:r>
            <a:endParaRPr lang="en-US" altLang="ja-JP" sz="24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419872" y="4323871"/>
            <a:ext cx="0" cy="14776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 txBox="1">
            <a:spLocks/>
          </p:cNvSpPr>
          <p:nvPr/>
        </p:nvSpPr>
        <p:spPr>
          <a:xfrm>
            <a:off x="864096" y="332656"/>
            <a:ext cx="7884368" cy="1652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地下水変化と観測井戸のスクリーン深度（最深部）との関係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79512" y="44624"/>
            <a:ext cx="7615113" cy="8031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smtClean="0"/>
              <a:t>地下水位（水圧）上昇の一例</a:t>
            </a:r>
            <a:endParaRPr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467544" y="3321566"/>
            <a:ext cx="8352928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上昇</a:t>
            </a:r>
            <a:r>
              <a:rPr lang="ja-JP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した</a:t>
            </a:r>
            <a:r>
              <a:rPr lang="ja-JP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４つの井戸では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、地震時にステップ状に小さく</a:t>
            </a: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低下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し、その後に大きく継続的に</a:t>
            </a:r>
            <a:r>
              <a:rPr lang="ja-JP" alt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上昇していた。</a:t>
            </a:r>
            <a:endParaRPr lang="en-US" altLang="ja-JP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ステップ状の低下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膨張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と定性的に整合している。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地震後の上昇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は体積歪変化（</a:t>
            </a: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膨張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）以外に原因がある。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647964"/>
            <a:ext cx="6446837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389687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403648" y="83671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44-1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SSK1 </a:t>
            </a:r>
            <a:r>
              <a:rPr lang="ja-JP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地下水圧：密閉井戸</a:t>
            </a:r>
            <a:endParaRPr lang="ja-JP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3568" y="1863988"/>
            <a:ext cx="82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403648" y="2800092"/>
            <a:ext cx="638968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3808040" y="2728084"/>
            <a:ext cx="121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days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347864" y="1439344"/>
            <a:ext cx="0" cy="2086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364629" y="1215916"/>
            <a:ext cx="70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29026" y="1563689"/>
            <a:ext cx="247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min sampling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547664" y="2196000"/>
            <a:ext cx="2160240" cy="532084"/>
            <a:chOff x="1547664" y="2196000"/>
            <a:chExt cx="2160240" cy="532084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267744" y="2204864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drop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1547664" y="2276872"/>
              <a:ext cx="216024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547664" y="2196000"/>
              <a:ext cx="21602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771801" y="2204864"/>
              <a:ext cx="0" cy="100023"/>
            </a:xfrm>
            <a:prstGeom prst="line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3347864" y="2132856"/>
            <a:ext cx="4445471" cy="605681"/>
            <a:chOff x="3347864" y="2132856"/>
            <a:chExt cx="4445471" cy="605681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3347864" y="2132856"/>
              <a:ext cx="4445471" cy="605681"/>
              <a:chOff x="3347864" y="2132856"/>
              <a:chExt cx="4445471" cy="605681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>
                <a:off x="3364629" y="2132856"/>
                <a:ext cx="442870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6471343" y="2132856"/>
                <a:ext cx="7649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solidFill>
                      <a:srgbClr val="0000FF"/>
                    </a:solidFill>
                  </a:rPr>
                  <a:t>rise</a:t>
                </a:r>
                <a:endParaRPr kumimoji="1" lang="ja-JP" altLang="en-US" sz="28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4" name="直線矢印コネクタ 23"/>
              <p:cNvCxnSpPr/>
              <p:nvPr/>
            </p:nvCxnSpPr>
            <p:spPr>
              <a:xfrm>
                <a:off x="3347864" y="2420888"/>
                <a:ext cx="316835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正方形/長方形 24"/>
              <p:cNvSpPr/>
              <p:nvPr/>
            </p:nvSpPr>
            <p:spPr>
              <a:xfrm>
                <a:off x="4283968" y="2276872"/>
                <a:ext cx="12144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day</a:t>
                </a:r>
                <a:endPara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>
                <a:off x="6516216" y="2132856"/>
                <a:ext cx="0" cy="144016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線コネクタ 20"/>
            <p:cNvCxnSpPr/>
            <p:nvPr/>
          </p:nvCxnSpPr>
          <p:spPr>
            <a:xfrm>
              <a:off x="3347864" y="2276872"/>
              <a:ext cx="442870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7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81857"/>
              </p:ext>
            </p:extLst>
          </p:nvPr>
        </p:nvGraphicFramePr>
        <p:xfrm>
          <a:off x="251518" y="620691"/>
          <a:ext cx="8640962" cy="49685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138"/>
                <a:gridCol w="1152128"/>
                <a:gridCol w="1224136"/>
                <a:gridCol w="1008112"/>
                <a:gridCol w="1008112"/>
                <a:gridCol w="3024336"/>
              </a:tblGrid>
              <a:tr h="565796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要因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影響範囲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誘発現象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625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震源域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近地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遠地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断層ずれ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地割れ等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☆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△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帯水層の破壊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流路の生成・破壊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地震波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実体波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間隙水圧の振動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液状化現象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透水性の変化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表面波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地面の伸縮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間隙水圧の変化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47445" y="44624"/>
            <a:ext cx="7749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大地震</a:t>
            </a:r>
            <a:r>
              <a:rPr lang="ja-JP" altLang="en-US" sz="3200" dirty="0"/>
              <a:t>に</a:t>
            </a:r>
            <a:r>
              <a:rPr lang="ja-JP" altLang="en-US" sz="3200" dirty="0" smtClean="0"/>
              <a:t>よる変動要因と</a:t>
            </a:r>
            <a:r>
              <a:rPr kumimoji="1" lang="ja-JP" altLang="en-US" sz="3200" dirty="0" smtClean="0"/>
              <a:t>地下水の誘発現象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7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51520" y="116632"/>
            <a:ext cx="1944216" cy="638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まとめ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520" y="908720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多くの観測井戸で地下水変化を観測した。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変化の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特徴は４種類に分類された。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地震後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日間での変化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は低下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・減少する変化が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多く、地震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の断層変位による静的な体積歪変化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と定性的には矛盾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しない傾向で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あった。</a:t>
            </a:r>
            <a:endParaRPr lang="en-US" altLang="ja-JP" sz="280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ja-JP" altLang="en-US" sz="2800" dirty="0" smtClean="0"/>
              <a:t>上昇・増加は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地震</a:t>
            </a:r>
            <a:r>
              <a:rPr lang="ja-JP" altLang="en-US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の断層変位による静的な体積歪変化と定性的</a:t>
            </a:r>
            <a:r>
              <a:rPr lang="ja-JP" altLang="en-US" sz="2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に矛盾する。</a:t>
            </a:r>
            <a:r>
              <a:rPr lang="ja-JP" altLang="en-US" sz="2800" dirty="0"/>
              <a:t>別の原因（帯水層の透水性の変化など）で引き起こされたと推測される</a:t>
            </a:r>
            <a:r>
              <a:rPr lang="ja-JP" altLang="en-US" sz="2800" dirty="0" smtClean="0"/>
              <a:t>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0517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67544" y="68431"/>
            <a:ext cx="7920880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①「遠地地震の地震波</a:t>
            </a:r>
            <a:r>
              <a:rPr lang="ja-JP" altLang="en-US" sz="2400" dirty="0"/>
              <a:t>への地下水</a:t>
            </a:r>
            <a:r>
              <a:rPr lang="ja-JP" altLang="en-US" sz="2400" dirty="0" smtClean="0"/>
              <a:t>応答」</a:t>
            </a:r>
            <a:endParaRPr lang="en-US" altLang="ja-JP" sz="2400" dirty="0" smtClean="0"/>
          </a:p>
          <a:p>
            <a:r>
              <a:rPr lang="en-US" altLang="ja-JP" sz="2400" dirty="0" smtClean="0"/>
              <a:t>2010</a:t>
            </a:r>
            <a:r>
              <a:rPr lang="ja-JP" altLang="en-US" sz="2400" dirty="0" smtClean="0"/>
              <a:t>年チリ地震</a:t>
            </a:r>
            <a:r>
              <a:rPr lang="en-US" altLang="ja-JP" sz="2400" dirty="0" smtClean="0"/>
              <a:t>M8.8</a:t>
            </a:r>
            <a:r>
              <a:rPr lang="ja-JP" altLang="en-US" sz="2400" dirty="0" smtClean="0"/>
              <a:t>の地震波による日本の井戸での地下水圧の変動（</a:t>
            </a:r>
            <a:r>
              <a:rPr lang="ja-JP" altLang="en-US" sz="2400" dirty="0"/>
              <a:t>理論および観測結果</a:t>
            </a:r>
            <a:r>
              <a:rPr lang="ja-JP" altLang="en-US" sz="2400" dirty="0" smtClean="0"/>
              <a:t>）</a:t>
            </a:r>
            <a:endParaRPr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5622339"/>
            <a:ext cx="7992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以下では、地震波＝歪地震動（動的な体積歪変化）の意味で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使用する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2046" y="1340768"/>
            <a:ext cx="637386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(1)</a:t>
            </a:r>
            <a:r>
              <a:rPr lang="ja-JP" altLang="en-US" sz="2400" dirty="0" smtClean="0"/>
              <a:t>過去の研究</a:t>
            </a:r>
            <a:r>
              <a:rPr lang="ja-JP" altLang="en-US" sz="2400" dirty="0"/>
              <a:t>紹介</a:t>
            </a:r>
            <a:endParaRPr lang="en-US" altLang="ja-JP" sz="2400" dirty="0" smtClean="0"/>
          </a:p>
          <a:p>
            <a:r>
              <a:rPr lang="ja-JP" altLang="en-US" sz="2400" dirty="0"/>
              <a:t>　　</a:t>
            </a:r>
            <a:r>
              <a:rPr lang="ja-JP" altLang="en-US" sz="2400" dirty="0" smtClean="0"/>
              <a:t>・地下水位の地震波への応答</a:t>
            </a:r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　　・地下水位の地球潮汐への応答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(2)</a:t>
            </a:r>
            <a:r>
              <a:rPr lang="ja-JP" altLang="en-US" sz="2400" dirty="0" smtClean="0"/>
              <a:t>地下水</a:t>
            </a:r>
            <a:r>
              <a:rPr lang="ja-JP" altLang="en-US" sz="2400" dirty="0"/>
              <a:t>位・</a:t>
            </a:r>
            <a:r>
              <a:rPr lang="ja-JP" altLang="en-US" sz="2400" dirty="0" smtClean="0"/>
              <a:t>水圧の測定</a:t>
            </a:r>
            <a:r>
              <a:rPr kumimoji="1" lang="ja-JP" altLang="en-US" sz="2400" dirty="0" smtClean="0"/>
              <a:t>結果</a:t>
            </a:r>
            <a:endParaRPr lang="en-US" altLang="ja-JP" sz="2400" dirty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地下水位・水圧の地震波応答の解析結果</a:t>
            </a:r>
            <a:endParaRPr lang="en-US" altLang="ja-JP" sz="2400" dirty="0" smtClean="0"/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(3)</a:t>
            </a:r>
            <a:r>
              <a:rPr lang="ja-JP" altLang="en-US" sz="2400" dirty="0" smtClean="0"/>
              <a:t>密閉</a:t>
            </a:r>
            <a:r>
              <a:rPr lang="ja-JP" altLang="en-US" sz="2400" dirty="0"/>
              <a:t>井戸の地下水位の歪への応答の</a:t>
            </a:r>
            <a:r>
              <a:rPr lang="ja-JP" altLang="en-US" sz="2400" dirty="0" smtClean="0"/>
              <a:t>定式化</a:t>
            </a:r>
            <a:endParaRPr lang="en-US" altLang="ja-JP" sz="2400" dirty="0">
              <a:ea typeface="ＭＳ 明朝" pitchFamily="17" charset="-128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115616" y="2060848"/>
            <a:ext cx="78611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/>
            <a:r>
              <a:rPr lang="ja-JP" altLang="en-US" sz="2000" dirty="0">
                <a:latin typeface="+mn-ea"/>
                <a:ea typeface="+mn-ea"/>
              </a:rPr>
              <a:t>地下水</a:t>
            </a:r>
            <a:r>
              <a:rPr lang="ja-JP" altLang="en-US" sz="2000" dirty="0" smtClean="0">
                <a:latin typeface="+mn-ea"/>
                <a:ea typeface="+mn-ea"/>
              </a:rPr>
              <a:t>位が地震波に応答して振動することは</a:t>
            </a:r>
            <a:r>
              <a:rPr lang="ja-JP" altLang="en-US" sz="2000" dirty="0">
                <a:latin typeface="+mn-ea"/>
                <a:ea typeface="+mn-ea"/>
              </a:rPr>
              <a:t>古く</a:t>
            </a:r>
            <a:r>
              <a:rPr lang="ja-JP" altLang="en-US" sz="2000" dirty="0" smtClean="0">
                <a:latin typeface="+mn-ea"/>
                <a:ea typeface="+mn-ea"/>
              </a:rPr>
              <a:t>から知られている</a:t>
            </a:r>
            <a:endParaRPr lang="en-US" altLang="ja-JP" sz="2000" dirty="0" smtClean="0">
              <a:latin typeface="+mn-ea"/>
              <a:ea typeface="+mn-ea"/>
            </a:endParaRPr>
          </a:p>
          <a:p>
            <a:pPr marL="0" indent="0"/>
            <a:r>
              <a:rPr lang="en-US" altLang="ja-JP" sz="2000" dirty="0">
                <a:latin typeface="+mn-ea"/>
                <a:ea typeface="+mn-ea"/>
              </a:rPr>
              <a:t>Blanchard, F. G</a:t>
            </a:r>
            <a:r>
              <a:rPr lang="en-US" altLang="ja-JP" sz="2000" dirty="0" smtClean="0">
                <a:latin typeface="+mn-ea"/>
                <a:ea typeface="+mn-ea"/>
              </a:rPr>
              <a:t>. </a:t>
            </a:r>
            <a:r>
              <a:rPr lang="en-US" altLang="ja-JP" sz="2000" dirty="0">
                <a:latin typeface="+mn-ea"/>
                <a:ea typeface="+mn-ea"/>
              </a:rPr>
              <a:t>and P. </a:t>
            </a:r>
            <a:r>
              <a:rPr lang="en-US" altLang="ja-JP" sz="2000" dirty="0" err="1" smtClean="0">
                <a:latin typeface="+mn-ea"/>
                <a:ea typeface="+mn-ea"/>
              </a:rPr>
              <a:t>Byerly</a:t>
            </a:r>
            <a:r>
              <a:rPr lang="en-US" altLang="ja-JP" sz="2000" dirty="0" smtClean="0">
                <a:latin typeface="+mn-ea"/>
                <a:ea typeface="+mn-ea"/>
              </a:rPr>
              <a:t> (1935), </a:t>
            </a:r>
            <a:r>
              <a:rPr lang="en-US" altLang="ja-JP" sz="2000" dirty="0">
                <a:latin typeface="+mn-ea"/>
                <a:ea typeface="+mn-ea"/>
              </a:rPr>
              <a:t>A study of a </a:t>
            </a:r>
            <a:r>
              <a:rPr lang="en-US" altLang="ja-JP" sz="2000" dirty="0" smtClean="0">
                <a:latin typeface="+mn-ea"/>
                <a:ea typeface="+mn-ea"/>
              </a:rPr>
              <a:t>well</a:t>
            </a:r>
            <a:r>
              <a:rPr lang="ja-JP" altLang="en-US" sz="2000" dirty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gage </a:t>
            </a:r>
            <a:r>
              <a:rPr lang="en-US" altLang="ja-JP" sz="2000" dirty="0">
                <a:latin typeface="+mn-ea"/>
                <a:ea typeface="+mn-ea"/>
              </a:rPr>
              <a:t>as a </a:t>
            </a:r>
            <a:r>
              <a:rPr lang="en-US" altLang="ja-JP" sz="2000" dirty="0" smtClean="0">
                <a:latin typeface="+mn-ea"/>
                <a:ea typeface="+mn-ea"/>
              </a:rPr>
              <a:t>seismograph, Bull</a:t>
            </a:r>
            <a:r>
              <a:rPr lang="en-US" altLang="ja-JP" sz="2000" dirty="0">
                <a:latin typeface="+mn-ea"/>
                <a:ea typeface="+mn-ea"/>
              </a:rPr>
              <a:t>. </a:t>
            </a:r>
            <a:r>
              <a:rPr lang="en-US" altLang="ja-JP" sz="2000" dirty="0" smtClean="0">
                <a:latin typeface="+mn-ea"/>
                <a:ea typeface="+mn-ea"/>
              </a:rPr>
              <a:t>Seism. </a:t>
            </a:r>
            <a:r>
              <a:rPr lang="en-US" altLang="ja-JP" sz="2000" dirty="0">
                <a:latin typeface="+mn-ea"/>
                <a:ea typeface="+mn-ea"/>
              </a:rPr>
              <a:t>Soc. Am</a:t>
            </a:r>
            <a:r>
              <a:rPr lang="en-US" altLang="ja-JP" sz="2000" dirty="0" smtClean="0">
                <a:latin typeface="+mn-ea"/>
                <a:ea typeface="+mn-ea"/>
              </a:rPr>
              <a:t>., 25</a:t>
            </a:r>
            <a:r>
              <a:rPr lang="en-US" altLang="ja-JP" sz="2000" dirty="0">
                <a:latin typeface="+mn-ea"/>
                <a:ea typeface="+mn-ea"/>
              </a:rPr>
              <a:t>, </a:t>
            </a:r>
            <a:r>
              <a:rPr lang="en-US" altLang="ja-JP" sz="2000" dirty="0" smtClean="0">
                <a:latin typeface="+mn-ea"/>
                <a:ea typeface="+mn-ea"/>
              </a:rPr>
              <a:t>313-321.</a:t>
            </a:r>
          </a:p>
        </p:txBody>
      </p:sp>
    </p:spTree>
    <p:extLst>
      <p:ext uri="{BB962C8B-B14F-4D97-AF65-F5344CB8AC3E}">
        <p14:creationId xmlns:p14="http://schemas.microsoft.com/office/powerpoint/2010/main" val="23991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98166"/>
              </p:ext>
            </p:extLst>
          </p:nvPr>
        </p:nvGraphicFramePr>
        <p:xfrm>
          <a:off x="251518" y="620691"/>
          <a:ext cx="8640962" cy="49685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138"/>
                <a:gridCol w="1152128"/>
                <a:gridCol w="1224136"/>
                <a:gridCol w="1008112"/>
                <a:gridCol w="1008112"/>
                <a:gridCol w="3024336"/>
              </a:tblGrid>
              <a:tr h="565796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要因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影響範囲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誘発現象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625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震源域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近地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遠地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断層ずれ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地割れ等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☆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△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帯水層の破壊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流路の生成・破壊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地震波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実体波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間隙水圧の振動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液状化現象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透水性の変化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表面波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903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地面の伸縮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◎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</a:rPr>
                        <a:t>間隙水圧の変化</a:t>
                      </a:r>
                      <a:endParaRPr kumimoji="1" lang="en-US" altLang="ja-JP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47445" y="44624"/>
            <a:ext cx="7749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大地震</a:t>
            </a:r>
            <a:r>
              <a:rPr lang="ja-JP" altLang="en-US" sz="3200" dirty="0"/>
              <a:t>に</a:t>
            </a:r>
            <a:r>
              <a:rPr lang="ja-JP" altLang="en-US" sz="3200" dirty="0" smtClean="0"/>
              <a:t>よる変動要因と</a:t>
            </a:r>
            <a:r>
              <a:rPr kumimoji="1" lang="ja-JP" altLang="en-US" sz="3200" dirty="0" smtClean="0"/>
              <a:t>地下水の誘発現象</a:t>
            </a:r>
            <a:endParaRPr kumimoji="1" lang="ja-JP" altLang="en-US" sz="32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51520" y="3068960"/>
            <a:ext cx="8245162" cy="1310620"/>
            <a:chOff x="251520" y="3068960"/>
            <a:chExt cx="8245162" cy="1310620"/>
          </a:xfrm>
        </p:grpSpPr>
        <p:sp>
          <p:nvSpPr>
            <p:cNvPr id="11" name="正方形/長方形 10"/>
            <p:cNvSpPr/>
            <p:nvPr/>
          </p:nvSpPr>
          <p:spPr>
            <a:xfrm>
              <a:off x="323528" y="3501008"/>
              <a:ext cx="1080120" cy="4112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51520" y="306896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FF0000"/>
                  </a:solidFill>
                </a:rPr>
                <a:t>①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547664" y="3953820"/>
              <a:ext cx="1008112" cy="4112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228184" y="3140968"/>
              <a:ext cx="2268498" cy="4112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076056" y="3968296"/>
              <a:ext cx="540060" cy="4112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67544" y="5613047"/>
            <a:ext cx="7920880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①「遠地地震の地震波</a:t>
            </a:r>
            <a:r>
              <a:rPr lang="ja-JP" altLang="en-US" sz="2400" dirty="0"/>
              <a:t>への地下水</a:t>
            </a:r>
            <a:r>
              <a:rPr lang="ja-JP" altLang="en-US" sz="2400" dirty="0" smtClean="0"/>
              <a:t>応答」</a:t>
            </a:r>
            <a:endParaRPr lang="en-US" altLang="ja-JP" sz="2400" dirty="0" smtClean="0"/>
          </a:p>
          <a:p>
            <a:r>
              <a:rPr lang="en-US" altLang="ja-JP" sz="2400" dirty="0" smtClean="0"/>
              <a:t>2010</a:t>
            </a:r>
            <a:r>
              <a:rPr lang="ja-JP" altLang="en-US" sz="2400" dirty="0" smtClean="0"/>
              <a:t>年チリ地震</a:t>
            </a:r>
            <a:r>
              <a:rPr lang="en-US" altLang="ja-JP" sz="2400" dirty="0" smtClean="0"/>
              <a:t>M8.8</a:t>
            </a:r>
            <a:r>
              <a:rPr lang="ja-JP" altLang="en-US" sz="2400" dirty="0" smtClean="0"/>
              <a:t>の地震波による日本の井戸での地下水圧の変動（</a:t>
            </a:r>
            <a:r>
              <a:rPr lang="ja-JP" altLang="en-US" sz="2400" dirty="0"/>
              <a:t>理論および観測結果</a:t>
            </a:r>
            <a:r>
              <a:rPr lang="ja-JP" altLang="en-US" sz="2400" dirty="0" smtClean="0"/>
              <a:t>）</a:t>
            </a:r>
            <a:endParaRPr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372200" y="3861048"/>
            <a:ext cx="2016224" cy="45281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152400"/>
            <a:ext cx="7772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過去の</a:t>
            </a:r>
            <a:r>
              <a:rPr lang="ja-JP" altLang="en-US" sz="3600" dirty="0" smtClean="0"/>
              <a:t>研究例</a:t>
            </a:r>
            <a:r>
              <a:rPr lang="en-US" altLang="ja-JP" sz="3600" dirty="0" smtClean="0"/>
              <a:t>: Cooper et al. (1965)</a:t>
            </a:r>
            <a:endParaRPr lang="en-US" altLang="ja-JP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696"/>
            <a:ext cx="5211762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3700"/>
            <a:ext cx="33750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86152"/>
            <a:ext cx="333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0612" y="836712"/>
            <a:ext cx="35702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水位（開放井戸）の地震波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err="1" smtClean="0">
                <a:solidFill>
                  <a:srgbClr val="FF0000"/>
                </a:solidFill>
              </a:rPr>
              <a:t>への</a:t>
            </a:r>
            <a:r>
              <a:rPr lang="ja-JP" altLang="en-US" sz="2400" dirty="0" smtClean="0">
                <a:solidFill>
                  <a:srgbClr val="FF0000"/>
                </a:solidFill>
              </a:rPr>
              <a:t>応答を定式化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5733256"/>
            <a:ext cx="4977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共鳴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よる特定周期での振幅の増幅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高周波側での振幅の減衰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6362" y="6453336"/>
            <a:ext cx="2764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Liu et al.(1989)</a:t>
            </a:r>
            <a:r>
              <a:rPr kumimoji="1" lang="ja-JP" altLang="en-US" sz="2000" dirty="0" smtClean="0"/>
              <a:t>は改良版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6243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02" y="908720"/>
            <a:ext cx="4209098" cy="427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52400"/>
            <a:ext cx="7772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過去の研究例</a:t>
            </a:r>
            <a:r>
              <a:rPr lang="en-US" altLang="ja-JP" sz="3600" dirty="0" smtClean="0"/>
              <a:t>: Hsieh et al. (1987)</a:t>
            </a:r>
            <a:endParaRPr lang="en-US" altLang="ja-JP" sz="36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85184"/>
            <a:ext cx="345122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00439" y="5805264"/>
            <a:ext cx="777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高周波側で</a:t>
            </a:r>
            <a:r>
              <a:rPr lang="ja-JP" altLang="en-US" sz="2400" dirty="0" smtClean="0"/>
              <a:t>の</a:t>
            </a:r>
            <a:r>
              <a:rPr kumimoji="1" lang="ja-JP" altLang="en-US" sz="2400" dirty="0" smtClean="0"/>
              <a:t>振幅の減衰と位相の遅れ（井戸貯留が原因）</a:t>
            </a:r>
            <a:endParaRPr kumimoji="1" lang="en-US" altLang="ja-JP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8740"/>
            <a:ext cx="364236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05062" y="5507940"/>
            <a:ext cx="3288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800" dirty="0" smtClean="0"/>
              <a:t>図は細谷＆徳永</a:t>
            </a:r>
            <a:r>
              <a:rPr lang="en-US" altLang="ja-JP" sz="1800" dirty="0" smtClean="0"/>
              <a:t>(</a:t>
            </a:r>
            <a:r>
              <a:rPr lang="en-US" altLang="ja-JP" sz="1800" dirty="0"/>
              <a:t>2003</a:t>
            </a:r>
            <a:r>
              <a:rPr lang="en-US" altLang="ja-JP" sz="1800" dirty="0" smtClean="0"/>
              <a:t>)</a:t>
            </a:r>
            <a:r>
              <a:rPr lang="ja-JP" altLang="en-US" sz="1800" dirty="0" smtClean="0"/>
              <a:t>から引用</a:t>
            </a:r>
            <a:endParaRPr lang="en-US" altLang="ja-JP" sz="180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0612" y="836712"/>
            <a:ext cx="3877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水位（開放井戸）の地球潮汐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 err="1" smtClean="0">
                <a:solidFill>
                  <a:srgbClr val="FF0000"/>
                </a:solidFill>
              </a:rPr>
              <a:t>への</a:t>
            </a:r>
            <a:r>
              <a:rPr lang="ja-JP" altLang="en-US" sz="2400" dirty="0" smtClean="0">
                <a:solidFill>
                  <a:srgbClr val="FF0000"/>
                </a:solidFill>
              </a:rPr>
              <a:t>応答を定式化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6237312"/>
            <a:ext cx="818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井戸を密閉すると応答がフラットになるか？ →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</a:rPr>
              <a:t>原理的</a:t>
            </a:r>
            <a:r>
              <a:rPr lang="ja-JP" altLang="en-US" sz="2400" dirty="0">
                <a:solidFill>
                  <a:srgbClr val="FF0000"/>
                </a:solidFill>
              </a:rPr>
              <a:t>には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FD9-B23D-4620-8805-DEB8CC87A06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26" name="Picture 2" descr="C:\Users\北川有一\Desktop\20161126ちかすいネット講演\centrepacifique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760619" cy="50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2010</a:t>
            </a:r>
            <a:r>
              <a:rPr lang="ja-JP" altLang="en-US" sz="3600" dirty="0" smtClean="0"/>
              <a:t>年チリ地震</a:t>
            </a:r>
            <a:r>
              <a:rPr lang="en-US" altLang="ja-JP" sz="3600" dirty="0"/>
              <a:t>M</a:t>
            </a:r>
            <a:r>
              <a:rPr lang="en-US" altLang="ja-JP" sz="3600" dirty="0" smtClean="0"/>
              <a:t>8.8</a:t>
            </a:r>
            <a:r>
              <a:rPr lang="ja-JP" altLang="en-US" sz="3600" dirty="0" smtClean="0"/>
              <a:t>の震央</a:t>
            </a:r>
            <a:endParaRPr lang="en-US" altLang="ja-JP" sz="3600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524328" y="4869160"/>
            <a:ext cx="228600" cy="21748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096917" y="3255364"/>
            <a:ext cx="3541710" cy="1722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76256" y="5013176"/>
            <a:ext cx="819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Chile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635896" y="3255367"/>
            <a:ext cx="922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5949280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日本の井戸には、地震波</a:t>
            </a:r>
            <a:r>
              <a:rPr lang="ja-JP" altLang="en-US" sz="2400" dirty="0"/>
              <a:t>（</a:t>
            </a:r>
            <a:r>
              <a:rPr kumimoji="1" lang="ja-JP" altLang="en-US" sz="2400" dirty="0" smtClean="0"/>
              <a:t>表面波）が主に影響したと考えられる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00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2527</Words>
  <Application>Microsoft Office PowerPoint</Application>
  <PresentationFormat>画面に合わせる (4:3)</PresentationFormat>
  <Paragraphs>525</Paragraphs>
  <Slides>40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40</vt:i4>
      </vt:variant>
    </vt:vector>
  </HeadingPairs>
  <TitlesOfParts>
    <vt:vector size="43" baseType="lpstr">
      <vt:lpstr>Office ​​テーマ</vt:lpstr>
      <vt:lpstr>Microsoft 数式 3.0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観測結果</vt:lpstr>
      <vt:lpstr>周波数解析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kitagawa</dc:creator>
  <cp:lastModifiedBy>001748蛯原 雅之</cp:lastModifiedBy>
  <cp:revision>364</cp:revision>
  <dcterms:created xsi:type="dcterms:W3CDTF">2016-11-04T00:58:42Z</dcterms:created>
  <dcterms:modified xsi:type="dcterms:W3CDTF">2016-12-22T00:34:03Z</dcterms:modified>
  <cp:contentStatus/>
</cp:coreProperties>
</file>